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89" r:id="rId3"/>
    <p:sldId id="274" r:id="rId4"/>
    <p:sldId id="288" r:id="rId5"/>
    <p:sldId id="301" r:id="rId6"/>
    <p:sldId id="281" r:id="rId7"/>
    <p:sldId id="291" r:id="rId8"/>
    <p:sldId id="279" r:id="rId9"/>
    <p:sldId id="283" r:id="rId10"/>
    <p:sldId id="285" r:id="rId11"/>
    <p:sldId id="263" r:id="rId12"/>
    <p:sldId id="306" r:id="rId13"/>
    <p:sldId id="305" r:id="rId14"/>
    <p:sldId id="307" r:id="rId15"/>
    <p:sldId id="276" r:id="rId16"/>
    <p:sldId id="277" r:id="rId17"/>
    <p:sldId id="278" r:id="rId18"/>
    <p:sldId id="308" r:id="rId19"/>
    <p:sldId id="309" r:id="rId20"/>
    <p:sldId id="310" r:id="rId21"/>
    <p:sldId id="287" r:id="rId22"/>
    <p:sldId id="297" r:id="rId23"/>
    <p:sldId id="311" r:id="rId24"/>
    <p:sldId id="312"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883FF"/>
    <a:srgbClr val="749ED1"/>
    <a:srgbClr val="F9FCFE"/>
    <a:srgbClr val="FFFFFF"/>
    <a:srgbClr val="F2F0F0"/>
    <a:srgbClr val="FFD579"/>
    <a:srgbClr val="FF7E79"/>
    <a:srgbClr val="FF85FF"/>
    <a:srgbClr val="F2DDDA"/>
    <a:srgbClr val="EAF0F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041"/>
    <p:restoredTop sz="94674"/>
  </p:normalViewPr>
  <p:slideViewPr>
    <p:cSldViewPr snapToGrid="0" snapToObjects="1">
      <p:cViewPr varScale="1">
        <p:scale>
          <a:sx n="127" d="100"/>
          <a:sy n="127" d="100"/>
        </p:scale>
        <p:origin x="728"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29.jpeg>
</file>

<file path=ppt/media/image3.png>
</file>

<file path=ppt/media/image30.jpeg>
</file>

<file path=ppt/media/image31.jpeg>
</file>

<file path=ppt/media/image32.jpeg>
</file>

<file path=ppt/media/image33.jpeg>
</file>

<file path=ppt/media/image34.png>
</file>

<file path=ppt/media/image35.png>
</file>

<file path=ppt/media/image36.png>
</file>

<file path=ppt/media/image37.png>
</file>

<file path=ppt/media/image38.jpeg>
</file>

<file path=ppt/media/image39.jpeg>
</file>

<file path=ppt/media/image4.png>
</file>

<file path=ppt/media/image40.jpeg>
</file>

<file path=ppt/media/image41.jpeg>
</file>

<file path=ppt/media/image42.jpeg>
</file>

<file path=ppt/media/image43.jpeg>
</file>

<file path=ppt/media/image44.png>
</file>

<file path=ppt/media/image45.png>
</file>

<file path=ppt/media/image46.jpeg>
</file>

<file path=ppt/media/image5.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a:pPr/>
              <a:t>12/18/19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a:pPr/>
              <a:t>12/18/19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a:pPr/>
              <a:t>12/18/19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a:pPr/>
              <a:t>12/18/19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a:pPr/>
              <a:t>12/18/19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a:pPr/>
              <a:t>12/18/19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a:pPr/>
              <a:t>12/18/19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a:pPr/>
              <a:t>12/18/19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a:pPr/>
              <a:t>12/18/19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a:pPr/>
              <a:t>12/18/19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a:pPr/>
              <a:t>12/18/19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a:pPr/>
              <a:t>12/18/19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a:pPr/>
              <a:t>12/18/19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a:pPr/>
              <a:t>12/18/19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BFCDED96-482B-C04E-AADC-11F1E0D89AC7}"/>
              </a:ext>
            </a:extLst>
          </p:cNvPr>
          <p:cNvSpPr/>
          <p:nvPr userDrawn="1"/>
        </p:nvSpPr>
        <p:spPr>
          <a:xfrm>
            <a:off x="368643" y="383059"/>
            <a:ext cx="11454713" cy="6091881"/>
          </a:xfrm>
          <a:prstGeom prst="rect">
            <a:avLst/>
          </a:prstGeom>
          <a:solidFill>
            <a:srgbClr val="F2F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a:pPr/>
              <a:t>12/18/19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a:pPr/>
              <a:t>12/18/19</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a:pPr/>
              <a:t>12/18/19</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hyperlink" Target="https://www.kaggle.com/c/imaterialist-fashion-2019-FGVC6/overview" TargetMode="External"/><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 Id="rId5" Type="http://schemas.openxmlformats.org/officeDocument/2006/relationships/image" Target="../media/image16.png"/><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hyperlink" Target="https://www.kaggle.com/c/imaterialist-fashion-2019-FGVC6/overview" TargetMode="External"/><Relationship Id="rId1" Type="http://schemas.openxmlformats.org/officeDocument/2006/relationships/slideLayout" Target="../slideLayouts/slideLayout7.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7.xml"/><Relationship Id="rId4" Type="http://schemas.openxmlformats.org/officeDocument/2006/relationships/image" Target="../media/image27.png"/></Relationships>
</file>

<file path=ppt/slides/_rels/slide17.xml.rels><?xml version="1.0" encoding="UTF-8" standalone="yes"?>
<Relationships xmlns="http://schemas.openxmlformats.org/package/2006/relationships"><Relationship Id="rId3" Type="http://schemas.openxmlformats.org/officeDocument/2006/relationships/image" Target="../media/image29.jpeg"/><Relationship Id="rId7" Type="http://schemas.openxmlformats.org/officeDocument/2006/relationships/image" Target="../media/image33.jpeg"/><Relationship Id="rId2" Type="http://schemas.openxmlformats.org/officeDocument/2006/relationships/image" Target="../media/image28.jpeg"/><Relationship Id="rId1" Type="http://schemas.openxmlformats.org/officeDocument/2006/relationships/slideLayout" Target="../slideLayouts/slideLayout7.xml"/><Relationship Id="rId6" Type="http://schemas.openxmlformats.org/officeDocument/2006/relationships/image" Target="../media/image32.jpeg"/><Relationship Id="rId5" Type="http://schemas.openxmlformats.org/officeDocument/2006/relationships/image" Target="../media/image31.jpeg"/><Relationship Id="rId4" Type="http://schemas.openxmlformats.org/officeDocument/2006/relationships/image" Target="../media/image30.jpeg"/></Relationships>
</file>

<file path=ppt/slides/_rels/slide1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7.xml"/><Relationship Id="rId4" Type="http://schemas.openxmlformats.org/officeDocument/2006/relationships/image" Target="../media/image36.png"/></Relationships>
</file>

<file path=ppt/slides/_rels/slide19.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39.jpeg"/><Relationship Id="rId7" Type="http://schemas.openxmlformats.org/officeDocument/2006/relationships/image" Target="../media/image43.jpeg"/><Relationship Id="rId2" Type="http://schemas.openxmlformats.org/officeDocument/2006/relationships/image" Target="../media/image38.jpeg"/><Relationship Id="rId1" Type="http://schemas.openxmlformats.org/officeDocument/2006/relationships/slideLayout" Target="../slideLayouts/slideLayout7.xml"/><Relationship Id="rId6" Type="http://schemas.openxmlformats.org/officeDocument/2006/relationships/image" Target="../media/image42.jpeg"/><Relationship Id="rId5" Type="http://schemas.openxmlformats.org/officeDocument/2006/relationships/image" Target="../media/image41.jpeg"/><Relationship Id="rId4" Type="http://schemas.openxmlformats.org/officeDocument/2006/relationships/image" Target="../media/image40.jpeg"/></Relationships>
</file>

<file path=ppt/slides/_rels/slide21.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46.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8" Type="http://schemas.openxmlformats.org/officeDocument/2006/relationships/hyperlink" Target="https://arxiv.org/pdf/1506.06204.pdf" TargetMode="External"/><Relationship Id="rId3" Type="http://schemas.openxmlformats.org/officeDocument/2006/relationships/hyperlink" Target="https://arxiv.org/pdf/1504.08083.pdf" TargetMode="External"/><Relationship Id="rId7" Type="http://schemas.openxmlformats.org/officeDocument/2006/relationships/hyperlink" Target="https://arxiv.org/pdf/1904.02689.pdf" TargetMode="External"/><Relationship Id="rId2" Type="http://schemas.openxmlformats.org/officeDocument/2006/relationships/hyperlink" Target="https://blog.athelas.com/a-brief-history-of-cnns-in-image-segmentation-from-r-cnn-to-mask-r-cnn-34ea83205de4" TargetMode="External"/><Relationship Id="rId1" Type="http://schemas.openxmlformats.org/officeDocument/2006/relationships/slideLayout" Target="../slideLayouts/slideLayout7.xml"/><Relationship Id="rId6" Type="http://schemas.openxmlformats.org/officeDocument/2006/relationships/hyperlink" Target="https://arxiv.org/pdf/1703.06870.pdf" TargetMode="External"/><Relationship Id="rId5" Type="http://schemas.openxmlformats.org/officeDocument/2006/relationships/hyperlink" Target="https://arxiv.org/pdf/1506.01497.pdf" TargetMode="External"/><Relationship Id="rId4" Type="http://schemas.openxmlformats.org/officeDocument/2006/relationships/hyperlink" Target="https://arxiv.org/pdf/1311.2524.pdf" TargetMode="External"/><Relationship Id="rId9" Type="http://schemas.openxmlformats.org/officeDocument/2006/relationships/hyperlink" Target="https://arxiv.org/pdf/1603.08695.pdf"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7.emf"/></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Layout" Target="../slideLayouts/slideLayout7.xml"/><Relationship Id="rId5" Type="http://schemas.openxmlformats.org/officeDocument/2006/relationships/image" Target="../media/image7.emf"/><Relationship Id="rId4" Type="http://schemas.openxmlformats.org/officeDocument/2006/relationships/image" Target="../media/image6.emf"/></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6C6A56-B334-1A44-9938-34583D0B12DA}"/>
              </a:ext>
            </a:extLst>
          </p:cNvPr>
          <p:cNvSpPr>
            <a:spLocks noGrp="1"/>
          </p:cNvSpPr>
          <p:nvPr>
            <p:ph type="ctrTitle"/>
          </p:nvPr>
        </p:nvSpPr>
        <p:spPr/>
        <p:txBody>
          <a:bodyPr/>
          <a:lstStyle/>
          <a:p>
            <a:r>
              <a:rPr lang="en-US" dirty="0"/>
              <a:t>Fashion segmentation</a:t>
            </a:r>
          </a:p>
        </p:txBody>
      </p:sp>
      <p:sp>
        <p:nvSpPr>
          <p:cNvPr id="3" name="Subtitle 2">
            <a:extLst>
              <a:ext uri="{FF2B5EF4-FFF2-40B4-BE49-F238E27FC236}">
                <a16:creationId xmlns:a16="http://schemas.microsoft.com/office/drawing/2014/main" id="{23AF4476-1FBD-1B47-9EC5-A5F39F6D4376}"/>
              </a:ext>
            </a:extLst>
          </p:cNvPr>
          <p:cNvSpPr>
            <a:spLocks noGrp="1"/>
          </p:cNvSpPr>
          <p:nvPr>
            <p:ph type="subTitle" idx="1"/>
          </p:nvPr>
        </p:nvSpPr>
        <p:spPr/>
        <p:txBody>
          <a:bodyPr/>
          <a:lstStyle/>
          <a:p>
            <a:r>
              <a:rPr lang="en-US" dirty="0"/>
              <a:t>Segmentation of fashion-related items</a:t>
            </a:r>
          </a:p>
          <a:p>
            <a:r>
              <a:rPr lang="en-US" dirty="0"/>
              <a:t>CSCI E-25 Fall 2019</a:t>
            </a:r>
          </a:p>
          <a:p>
            <a:endParaRPr lang="en-US" dirty="0"/>
          </a:p>
          <a:p>
            <a:r>
              <a:rPr lang="en-US" b="1" spc="-1" dirty="0">
                <a:solidFill>
                  <a:schemeClr val="tx1"/>
                </a:solidFill>
              </a:rPr>
              <a:t>Project Team</a:t>
            </a:r>
            <a:r>
              <a:rPr lang="en-US" spc="-1" dirty="0">
                <a:solidFill>
                  <a:schemeClr val="tx1"/>
                </a:solidFill>
              </a:rPr>
              <a:t>: An Hoang, </a:t>
            </a:r>
            <a:r>
              <a:rPr lang="en-US" spc="-1" dirty="0" err="1">
                <a:solidFill>
                  <a:schemeClr val="tx1"/>
                </a:solidFill>
              </a:rPr>
              <a:t>Vivek</a:t>
            </a:r>
            <a:r>
              <a:rPr lang="en-US" spc="-1" dirty="0">
                <a:solidFill>
                  <a:schemeClr val="tx1"/>
                </a:solidFill>
              </a:rPr>
              <a:t> Bhatia, Mark McDonald</a:t>
            </a:r>
            <a:endParaRPr lang="en-US" spc="-1" dirty="0">
              <a:solidFill>
                <a:schemeClr val="tx1"/>
              </a:solidFill>
              <a:latin typeface="Arial"/>
            </a:endParaRPr>
          </a:p>
        </p:txBody>
      </p:sp>
    </p:spTree>
    <p:extLst>
      <p:ext uri="{BB962C8B-B14F-4D97-AF65-F5344CB8AC3E}">
        <p14:creationId xmlns:p14="http://schemas.microsoft.com/office/powerpoint/2010/main" val="6198349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AF005F3-F83E-5545-9B5D-3C265F6CF22B}"/>
              </a:ext>
            </a:extLst>
          </p:cNvPr>
          <p:cNvPicPr>
            <a:picLocks noChangeAspect="1"/>
          </p:cNvPicPr>
          <p:nvPr/>
        </p:nvPicPr>
        <p:blipFill>
          <a:blip r:embed="rId2"/>
          <a:stretch>
            <a:fillRect/>
          </a:stretch>
        </p:blipFill>
        <p:spPr>
          <a:xfrm>
            <a:off x="8369253" y="2621246"/>
            <a:ext cx="3318354" cy="3735714"/>
          </a:xfrm>
          <a:prstGeom prst="rect">
            <a:avLst/>
          </a:prstGeom>
        </p:spPr>
      </p:pic>
      <p:grpSp>
        <p:nvGrpSpPr>
          <p:cNvPr id="19" name="Group 18">
            <a:extLst>
              <a:ext uri="{FF2B5EF4-FFF2-40B4-BE49-F238E27FC236}">
                <a16:creationId xmlns:a16="http://schemas.microsoft.com/office/drawing/2014/main" id="{8EBCAD88-455F-DE43-B9ED-1FFBC7B9427B}"/>
              </a:ext>
            </a:extLst>
          </p:cNvPr>
          <p:cNvGrpSpPr/>
          <p:nvPr/>
        </p:nvGrpSpPr>
        <p:grpSpPr>
          <a:xfrm>
            <a:off x="568857" y="1161491"/>
            <a:ext cx="8207401" cy="2829791"/>
            <a:chOff x="601887" y="1490060"/>
            <a:chExt cx="10755683" cy="3708400"/>
          </a:xfrm>
        </p:grpSpPr>
        <p:pic>
          <p:nvPicPr>
            <p:cNvPr id="20" name="Picture 19">
              <a:extLst>
                <a:ext uri="{FF2B5EF4-FFF2-40B4-BE49-F238E27FC236}">
                  <a16:creationId xmlns:a16="http://schemas.microsoft.com/office/drawing/2014/main" id="{093601A2-2A0A-594D-AA26-1A46CE98E274}"/>
                </a:ext>
              </a:extLst>
            </p:cNvPr>
            <p:cNvPicPr>
              <a:picLocks noChangeAspect="1"/>
            </p:cNvPicPr>
            <p:nvPr/>
          </p:nvPicPr>
          <p:blipFill>
            <a:blip r:embed="rId3"/>
            <a:stretch>
              <a:fillRect/>
            </a:stretch>
          </p:blipFill>
          <p:spPr>
            <a:xfrm>
              <a:off x="601887" y="1490060"/>
              <a:ext cx="10731500" cy="3708400"/>
            </a:xfrm>
            <a:prstGeom prst="rect">
              <a:avLst/>
            </a:prstGeom>
            <a:noFill/>
          </p:spPr>
        </p:pic>
        <p:sp>
          <p:nvSpPr>
            <p:cNvPr id="28" name="TextBox 27">
              <a:extLst>
                <a:ext uri="{FF2B5EF4-FFF2-40B4-BE49-F238E27FC236}">
                  <a16:creationId xmlns:a16="http://schemas.microsoft.com/office/drawing/2014/main" id="{C37CCDAF-2A95-EF4D-B9AB-D86B025ED4AB}"/>
                </a:ext>
              </a:extLst>
            </p:cNvPr>
            <p:cNvSpPr txBox="1"/>
            <p:nvPr/>
          </p:nvSpPr>
          <p:spPr>
            <a:xfrm>
              <a:off x="790832" y="1585788"/>
              <a:ext cx="1527639" cy="363003"/>
            </a:xfrm>
            <a:prstGeom prst="rect">
              <a:avLst/>
            </a:prstGeom>
            <a:noFill/>
          </p:spPr>
          <p:txBody>
            <a:bodyPr wrap="none" rtlCol="0">
              <a:spAutoFit/>
            </a:bodyPr>
            <a:lstStyle/>
            <a:p>
              <a:r>
                <a:rPr lang="en-US" sz="1200" b="1" dirty="0">
                  <a:solidFill>
                    <a:schemeClr val="bg1"/>
                  </a:solidFill>
                </a:rPr>
                <a:t>Faster R-CNN</a:t>
              </a:r>
            </a:p>
          </p:txBody>
        </p:sp>
        <p:sp>
          <p:nvSpPr>
            <p:cNvPr id="29" name="TextBox 28">
              <a:extLst>
                <a:ext uri="{FF2B5EF4-FFF2-40B4-BE49-F238E27FC236}">
                  <a16:creationId xmlns:a16="http://schemas.microsoft.com/office/drawing/2014/main" id="{F5D5FD4C-3EF1-B74A-91B5-9EC40FFD3CA5}"/>
                </a:ext>
              </a:extLst>
            </p:cNvPr>
            <p:cNvSpPr txBox="1"/>
            <p:nvPr/>
          </p:nvSpPr>
          <p:spPr>
            <a:xfrm>
              <a:off x="9651575" y="4935442"/>
              <a:ext cx="1233119" cy="242002"/>
            </a:xfrm>
            <a:prstGeom prst="rect">
              <a:avLst/>
            </a:prstGeom>
            <a:solidFill>
              <a:schemeClr val="tx1"/>
            </a:solidFill>
          </p:spPr>
          <p:txBody>
            <a:bodyPr wrap="none" lIns="0" tIns="0" rIns="0" bIns="0" rtlCol="0">
              <a:spAutoFit/>
            </a:bodyPr>
            <a:lstStyle/>
            <a:p>
              <a:r>
                <a:rPr lang="en-US" sz="1200" b="1" dirty="0">
                  <a:solidFill>
                    <a:schemeClr val="bg1"/>
                  </a:solidFill>
                </a:rPr>
                <a:t>Mask R-CNN</a:t>
              </a:r>
            </a:p>
          </p:txBody>
        </p:sp>
        <p:sp>
          <p:nvSpPr>
            <p:cNvPr id="30" name="TextBox 29">
              <a:extLst>
                <a:ext uri="{FF2B5EF4-FFF2-40B4-BE49-F238E27FC236}">
                  <a16:creationId xmlns:a16="http://schemas.microsoft.com/office/drawing/2014/main" id="{A3F2D130-D625-964A-813A-DC46272E8C4E}"/>
                </a:ext>
              </a:extLst>
            </p:cNvPr>
            <p:cNvSpPr txBox="1"/>
            <p:nvPr/>
          </p:nvSpPr>
          <p:spPr>
            <a:xfrm>
              <a:off x="9468610" y="2223100"/>
              <a:ext cx="1888960" cy="282336"/>
            </a:xfrm>
            <a:prstGeom prst="rect">
              <a:avLst/>
            </a:prstGeom>
            <a:noFill/>
          </p:spPr>
          <p:txBody>
            <a:bodyPr wrap="none" rtlCol="0">
              <a:spAutoFit/>
            </a:bodyPr>
            <a:lstStyle/>
            <a:p>
              <a:r>
                <a:rPr lang="en-US" sz="800" dirty="0">
                  <a:solidFill>
                    <a:schemeClr val="tx2">
                      <a:lumMod val="25000"/>
                    </a:schemeClr>
                  </a:solidFill>
                </a:rPr>
                <a:t>Object Detection Branch</a:t>
              </a:r>
            </a:p>
          </p:txBody>
        </p:sp>
        <p:sp>
          <p:nvSpPr>
            <p:cNvPr id="31" name="TextBox 30">
              <a:extLst>
                <a:ext uri="{FF2B5EF4-FFF2-40B4-BE49-F238E27FC236}">
                  <a16:creationId xmlns:a16="http://schemas.microsoft.com/office/drawing/2014/main" id="{D93E730B-5D49-2248-93F4-F139AF216D80}"/>
                </a:ext>
              </a:extLst>
            </p:cNvPr>
            <p:cNvSpPr txBox="1"/>
            <p:nvPr/>
          </p:nvSpPr>
          <p:spPr>
            <a:xfrm>
              <a:off x="9611735" y="3730081"/>
              <a:ext cx="1664185" cy="282336"/>
            </a:xfrm>
            <a:prstGeom prst="rect">
              <a:avLst/>
            </a:prstGeom>
            <a:noFill/>
          </p:spPr>
          <p:txBody>
            <a:bodyPr wrap="none" rtlCol="0">
              <a:spAutoFit/>
            </a:bodyPr>
            <a:lstStyle/>
            <a:p>
              <a:r>
                <a:rPr lang="en-US" sz="800" dirty="0">
                  <a:solidFill>
                    <a:schemeClr val="tx2">
                      <a:lumMod val="25000"/>
                    </a:schemeClr>
                  </a:solidFill>
                </a:rPr>
                <a:t>Segmentation Branch</a:t>
              </a:r>
            </a:p>
          </p:txBody>
        </p:sp>
        <p:sp>
          <p:nvSpPr>
            <p:cNvPr id="32" name="Rectangle 31">
              <a:extLst>
                <a:ext uri="{FF2B5EF4-FFF2-40B4-BE49-F238E27FC236}">
                  <a16:creationId xmlns:a16="http://schemas.microsoft.com/office/drawing/2014/main" id="{C092D301-57DA-174C-92C4-0A4A39DFB786}"/>
                </a:ext>
              </a:extLst>
            </p:cNvPr>
            <p:cNvSpPr/>
            <p:nvPr/>
          </p:nvSpPr>
          <p:spPr>
            <a:xfrm>
              <a:off x="9413501" y="2477016"/>
              <a:ext cx="1839951" cy="1209968"/>
            </a:xfrm>
            <a:prstGeom prst="rect">
              <a:avLst/>
            </a:prstGeom>
            <a:noFill/>
            <a:ln>
              <a:solidFill>
                <a:schemeClr val="bg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32">
              <a:extLst>
                <a:ext uri="{FF2B5EF4-FFF2-40B4-BE49-F238E27FC236}">
                  <a16:creationId xmlns:a16="http://schemas.microsoft.com/office/drawing/2014/main" id="{90D94F69-6615-5843-8EFD-7149CCBDAE6D}"/>
                </a:ext>
              </a:extLst>
            </p:cNvPr>
            <p:cNvSpPr/>
            <p:nvPr/>
          </p:nvSpPr>
          <p:spPr>
            <a:xfrm>
              <a:off x="7969718" y="2242686"/>
              <a:ext cx="3378467" cy="2954956"/>
            </a:xfrm>
            <a:custGeom>
              <a:avLst/>
              <a:gdLst>
                <a:gd name="connsiteX0" fmla="*/ 3359217 w 3378467"/>
                <a:gd name="connsiteY0" fmla="*/ 2945331 h 2954956"/>
                <a:gd name="connsiteX1" fmla="*/ 0 w 3378467"/>
                <a:gd name="connsiteY1" fmla="*/ 2945331 h 2954956"/>
                <a:gd name="connsiteX2" fmla="*/ 0 w 3378467"/>
                <a:gd name="connsiteY2" fmla="*/ 0 h 2954956"/>
                <a:gd name="connsiteX3" fmla="*/ 1395663 w 3378467"/>
                <a:gd name="connsiteY3" fmla="*/ 0 h 2954956"/>
                <a:gd name="connsiteX4" fmla="*/ 1395663 w 3378467"/>
                <a:gd name="connsiteY4" fmla="*/ 1530417 h 2954956"/>
                <a:gd name="connsiteX5" fmla="*/ 1607419 w 3378467"/>
                <a:gd name="connsiteY5" fmla="*/ 1530417 h 2954956"/>
                <a:gd name="connsiteX6" fmla="*/ 3378467 w 3378467"/>
                <a:gd name="connsiteY6" fmla="*/ 1530417 h 2954956"/>
                <a:gd name="connsiteX7" fmla="*/ 3378467 w 3378467"/>
                <a:gd name="connsiteY7" fmla="*/ 2954956 h 2954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78467" h="2954956">
                  <a:moveTo>
                    <a:pt x="3359217" y="2945331"/>
                  </a:moveTo>
                  <a:lnTo>
                    <a:pt x="0" y="2945331"/>
                  </a:lnTo>
                  <a:lnTo>
                    <a:pt x="0" y="0"/>
                  </a:lnTo>
                  <a:lnTo>
                    <a:pt x="1395663" y="0"/>
                  </a:lnTo>
                  <a:lnTo>
                    <a:pt x="1395663" y="1530417"/>
                  </a:lnTo>
                  <a:lnTo>
                    <a:pt x="1607419" y="1530417"/>
                  </a:lnTo>
                  <a:lnTo>
                    <a:pt x="3378467" y="1530417"/>
                  </a:lnTo>
                  <a:lnTo>
                    <a:pt x="3378467" y="2954956"/>
                  </a:lnTo>
                </a:path>
              </a:pathLst>
            </a:cu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33">
              <a:extLst>
                <a:ext uri="{FF2B5EF4-FFF2-40B4-BE49-F238E27FC236}">
                  <a16:creationId xmlns:a16="http://schemas.microsoft.com/office/drawing/2014/main" id="{B8578CAB-1744-2F49-ABF2-29654BEAA864}"/>
                </a:ext>
              </a:extLst>
            </p:cNvPr>
            <p:cNvSpPr/>
            <p:nvPr/>
          </p:nvSpPr>
          <p:spPr>
            <a:xfrm>
              <a:off x="606392" y="1491916"/>
              <a:ext cx="10732168" cy="3705726"/>
            </a:xfrm>
            <a:custGeom>
              <a:avLst/>
              <a:gdLst>
                <a:gd name="connsiteX0" fmla="*/ 0 w 10732168"/>
                <a:gd name="connsiteY0" fmla="*/ 0 h 3705726"/>
                <a:gd name="connsiteX1" fmla="*/ 10732168 w 10732168"/>
                <a:gd name="connsiteY1" fmla="*/ 0 h 3705726"/>
                <a:gd name="connsiteX2" fmla="*/ 10732168 w 10732168"/>
                <a:gd name="connsiteY2" fmla="*/ 2261937 h 3705726"/>
                <a:gd name="connsiteX3" fmla="*/ 8807115 w 10732168"/>
                <a:gd name="connsiteY3" fmla="*/ 2261937 h 3705726"/>
                <a:gd name="connsiteX4" fmla="*/ 8807115 w 10732168"/>
                <a:gd name="connsiteY4" fmla="*/ 702644 h 3705726"/>
                <a:gd name="connsiteX5" fmla="*/ 7324825 w 10732168"/>
                <a:gd name="connsiteY5" fmla="*/ 702644 h 3705726"/>
                <a:gd name="connsiteX6" fmla="*/ 7324825 w 10732168"/>
                <a:gd name="connsiteY6" fmla="*/ 3705726 h 3705726"/>
                <a:gd name="connsiteX7" fmla="*/ 9625 w 10732168"/>
                <a:gd name="connsiteY7" fmla="*/ 3705726 h 3705726"/>
                <a:gd name="connsiteX8" fmla="*/ 0 w 10732168"/>
                <a:gd name="connsiteY8" fmla="*/ 0 h 3705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32168" h="3705726">
                  <a:moveTo>
                    <a:pt x="0" y="0"/>
                  </a:moveTo>
                  <a:lnTo>
                    <a:pt x="10732168" y="0"/>
                  </a:lnTo>
                  <a:lnTo>
                    <a:pt x="10732168" y="2261937"/>
                  </a:lnTo>
                  <a:lnTo>
                    <a:pt x="8807115" y="2261937"/>
                  </a:lnTo>
                  <a:lnTo>
                    <a:pt x="8807115" y="702644"/>
                  </a:lnTo>
                  <a:lnTo>
                    <a:pt x="7324825" y="702644"/>
                  </a:lnTo>
                  <a:lnTo>
                    <a:pt x="7324825" y="3705726"/>
                  </a:lnTo>
                  <a:lnTo>
                    <a:pt x="9625" y="3705726"/>
                  </a:lnTo>
                  <a:cubicBezTo>
                    <a:pt x="6417" y="2470484"/>
                    <a:pt x="3208" y="1235242"/>
                    <a:pt x="0" y="0"/>
                  </a:cubicBezTo>
                  <a:close/>
                </a:path>
              </a:pathLst>
            </a:cu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extBox 1">
            <a:extLst>
              <a:ext uri="{FF2B5EF4-FFF2-40B4-BE49-F238E27FC236}">
                <a16:creationId xmlns:a16="http://schemas.microsoft.com/office/drawing/2014/main" id="{284F0CC7-6F81-7F4F-B004-206F6895E467}"/>
              </a:ext>
            </a:extLst>
          </p:cNvPr>
          <p:cNvSpPr txBox="1"/>
          <p:nvPr/>
        </p:nvSpPr>
        <p:spPr>
          <a:xfrm>
            <a:off x="601887" y="539348"/>
            <a:ext cx="7915950" cy="523220"/>
          </a:xfrm>
          <a:prstGeom prst="rect">
            <a:avLst/>
          </a:prstGeom>
          <a:noFill/>
        </p:spPr>
        <p:txBody>
          <a:bodyPr wrap="none" rtlCol="0">
            <a:spAutoFit/>
          </a:bodyPr>
          <a:lstStyle/>
          <a:p>
            <a:r>
              <a:rPr lang="en-US" sz="2800" b="1" dirty="0">
                <a:solidFill>
                  <a:schemeClr val="bg2"/>
                </a:solidFill>
              </a:rPr>
              <a:t>Mask R-CNN – ROI Align – Refined Selections</a:t>
            </a:r>
          </a:p>
        </p:txBody>
      </p:sp>
      <p:sp>
        <p:nvSpPr>
          <p:cNvPr id="11" name="TextBox 10">
            <a:extLst>
              <a:ext uri="{FF2B5EF4-FFF2-40B4-BE49-F238E27FC236}">
                <a16:creationId xmlns:a16="http://schemas.microsoft.com/office/drawing/2014/main" id="{4E04F630-CB08-A248-B0E7-B16F52699160}"/>
              </a:ext>
            </a:extLst>
          </p:cNvPr>
          <p:cNvSpPr txBox="1"/>
          <p:nvPr/>
        </p:nvSpPr>
        <p:spPr>
          <a:xfrm>
            <a:off x="601887" y="4477345"/>
            <a:ext cx="7410486" cy="1631216"/>
          </a:xfrm>
          <a:prstGeom prst="rect">
            <a:avLst/>
          </a:prstGeom>
          <a:noFill/>
        </p:spPr>
        <p:txBody>
          <a:bodyPr wrap="square" rtlCol="0">
            <a:spAutoFit/>
          </a:bodyPr>
          <a:lstStyle/>
          <a:p>
            <a:pPr marL="347663" indent="-347663">
              <a:buFont typeface="Arial" panose="020B0604020202020204" pitchFamily="34" charset="0"/>
              <a:buChar char="•"/>
            </a:pPr>
            <a:r>
              <a:rPr lang="en-US" sz="2000" dirty="0">
                <a:solidFill>
                  <a:schemeClr val="bg1"/>
                </a:solidFill>
              </a:rPr>
              <a:t>Top scoring regions sent to:</a:t>
            </a:r>
          </a:p>
          <a:p>
            <a:pPr marL="914400" lvl="1" indent="-457200">
              <a:buAutoNum type="arabicPeriod"/>
            </a:pPr>
            <a:r>
              <a:rPr lang="en-US" sz="2000" dirty="0">
                <a:solidFill>
                  <a:schemeClr val="bg1"/>
                </a:solidFill>
              </a:rPr>
              <a:t>object detection branch (Faster R-CNN) </a:t>
            </a:r>
          </a:p>
          <a:p>
            <a:pPr marL="914400" lvl="1" indent="-457200">
              <a:buAutoNum type="arabicPeriod"/>
            </a:pPr>
            <a:r>
              <a:rPr lang="en-US" sz="2000" dirty="0">
                <a:solidFill>
                  <a:schemeClr val="bg1"/>
                </a:solidFill>
              </a:rPr>
              <a:t>segmentation branch (Mask R-CNN). </a:t>
            </a:r>
          </a:p>
          <a:p>
            <a:pPr marL="347663" indent="-347663">
              <a:buFont typeface="Arial" panose="020B0604020202020204" pitchFamily="34" charset="0"/>
              <a:buChar char="•"/>
            </a:pPr>
            <a:r>
              <a:rPr lang="en-US" sz="2000" dirty="0">
                <a:solidFill>
                  <a:schemeClr val="bg1"/>
                </a:solidFill>
              </a:rPr>
              <a:t>3 network outputs (class, box, mask)</a:t>
            </a:r>
          </a:p>
          <a:p>
            <a:pPr marL="347663" indent="-347663">
              <a:buFont typeface="Arial" panose="020B0604020202020204" pitchFamily="34" charset="0"/>
              <a:buChar char="•"/>
            </a:pPr>
            <a:r>
              <a:rPr lang="en-US" sz="2000" dirty="0">
                <a:solidFill>
                  <a:schemeClr val="bg1"/>
                </a:solidFill>
              </a:rPr>
              <a:t>Segmentation processed in parallel to classification</a:t>
            </a:r>
          </a:p>
        </p:txBody>
      </p:sp>
      <p:sp>
        <p:nvSpPr>
          <p:cNvPr id="16" name="TextBox 15">
            <a:extLst>
              <a:ext uri="{FF2B5EF4-FFF2-40B4-BE49-F238E27FC236}">
                <a16:creationId xmlns:a16="http://schemas.microsoft.com/office/drawing/2014/main" id="{18ACE3AE-1BA7-9F49-BE0B-747A80145509}"/>
              </a:ext>
            </a:extLst>
          </p:cNvPr>
          <p:cNvSpPr txBox="1"/>
          <p:nvPr/>
        </p:nvSpPr>
        <p:spPr>
          <a:xfrm>
            <a:off x="8907158" y="1342275"/>
            <a:ext cx="2693366" cy="1200329"/>
          </a:xfrm>
          <a:prstGeom prst="rect">
            <a:avLst/>
          </a:prstGeom>
          <a:noFill/>
        </p:spPr>
        <p:txBody>
          <a:bodyPr wrap="none" rtlCol="0">
            <a:spAutoFit/>
          </a:bodyPr>
          <a:lstStyle/>
          <a:p>
            <a:r>
              <a:rPr lang="en-US" dirty="0">
                <a:solidFill>
                  <a:schemeClr val="bg1"/>
                </a:solidFill>
              </a:rPr>
              <a:t>Mask R-CNN Output</a:t>
            </a:r>
          </a:p>
          <a:p>
            <a:pPr marL="285750" indent="-285750">
              <a:buFont typeface="Arial" panose="020B0604020202020204" pitchFamily="34" charset="0"/>
              <a:buChar char="•"/>
            </a:pPr>
            <a:r>
              <a:rPr lang="en-US" dirty="0">
                <a:solidFill>
                  <a:schemeClr val="bg1"/>
                </a:solidFill>
              </a:rPr>
              <a:t>Classification</a:t>
            </a:r>
          </a:p>
          <a:p>
            <a:pPr marL="285750" indent="-285750">
              <a:buFont typeface="Arial" panose="020B0604020202020204" pitchFamily="34" charset="0"/>
              <a:buChar char="•"/>
            </a:pPr>
            <a:r>
              <a:rPr lang="en-US" dirty="0">
                <a:solidFill>
                  <a:schemeClr val="bg1"/>
                </a:solidFill>
              </a:rPr>
              <a:t>Bounding Box</a:t>
            </a:r>
          </a:p>
          <a:p>
            <a:pPr marL="285750" indent="-285750">
              <a:buFont typeface="Arial" panose="020B0604020202020204" pitchFamily="34" charset="0"/>
              <a:buChar char="•"/>
            </a:pPr>
            <a:r>
              <a:rPr lang="en-US" dirty="0">
                <a:solidFill>
                  <a:schemeClr val="bg1"/>
                </a:solidFill>
              </a:rPr>
              <a:t>Segmentation Mask</a:t>
            </a:r>
          </a:p>
        </p:txBody>
      </p:sp>
      <p:cxnSp>
        <p:nvCxnSpPr>
          <p:cNvPr id="8" name="Straight Arrow Connector 7">
            <a:extLst>
              <a:ext uri="{FF2B5EF4-FFF2-40B4-BE49-F238E27FC236}">
                <a16:creationId xmlns:a16="http://schemas.microsoft.com/office/drawing/2014/main" id="{B3BB21DE-49B5-7147-9C92-7F4643427DE6}"/>
              </a:ext>
            </a:extLst>
          </p:cNvPr>
          <p:cNvCxnSpPr>
            <a:cxnSpLocks/>
          </p:cNvCxnSpPr>
          <p:nvPr/>
        </p:nvCxnSpPr>
        <p:spPr>
          <a:xfrm flipV="1">
            <a:off x="7068262" y="3206673"/>
            <a:ext cx="0" cy="1544296"/>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507859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C06CF88-25A1-E44A-A8F7-7037DD7082BD}"/>
              </a:ext>
            </a:extLst>
          </p:cNvPr>
          <p:cNvPicPr>
            <a:picLocks noChangeAspect="1"/>
          </p:cNvPicPr>
          <p:nvPr/>
        </p:nvPicPr>
        <p:blipFill>
          <a:blip r:embed="rId2"/>
          <a:stretch>
            <a:fillRect/>
          </a:stretch>
        </p:blipFill>
        <p:spPr>
          <a:xfrm>
            <a:off x="836228" y="2372427"/>
            <a:ext cx="10419336" cy="3323409"/>
          </a:xfrm>
          <a:prstGeom prst="rect">
            <a:avLst/>
          </a:prstGeom>
        </p:spPr>
      </p:pic>
      <p:sp>
        <p:nvSpPr>
          <p:cNvPr id="5" name="TextBox 4">
            <a:extLst>
              <a:ext uri="{FF2B5EF4-FFF2-40B4-BE49-F238E27FC236}">
                <a16:creationId xmlns:a16="http://schemas.microsoft.com/office/drawing/2014/main" id="{0311146D-9FD3-124A-BA1F-3BEE67BA13FA}"/>
              </a:ext>
            </a:extLst>
          </p:cNvPr>
          <p:cNvSpPr txBox="1"/>
          <p:nvPr/>
        </p:nvSpPr>
        <p:spPr>
          <a:xfrm>
            <a:off x="510551" y="6025312"/>
            <a:ext cx="5383205" cy="276999"/>
          </a:xfrm>
          <a:prstGeom prst="rect">
            <a:avLst/>
          </a:prstGeom>
          <a:noFill/>
        </p:spPr>
        <p:txBody>
          <a:bodyPr wrap="none" rtlCol="0">
            <a:spAutoFit/>
          </a:bodyPr>
          <a:lstStyle/>
          <a:p>
            <a:r>
              <a:rPr lang="en-US" sz="1200" dirty="0">
                <a:solidFill>
                  <a:schemeClr val="bg2"/>
                </a:solidFill>
                <a:hlinkClick r:id="rId3"/>
              </a:rPr>
              <a:t>https://</a:t>
            </a:r>
            <a:r>
              <a:rPr lang="en-US" sz="1200" dirty="0" err="1">
                <a:solidFill>
                  <a:schemeClr val="bg2"/>
                </a:solidFill>
                <a:hlinkClick r:id="rId3"/>
              </a:rPr>
              <a:t>www.kaggle.com</a:t>
            </a:r>
            <a:r>
              <a:rPr lang="en-US" sz="1200" dirty="0">
                <a:solidFill>
                  <a:schemeClr val="bg2"/>
                </a:solidFill>
                <a:hlinkClick r:id="rId3"/>
              </a:rPr>
              <a:t>/c/imaterialist-fashion-2019-FGVC6/overview</a:t>
            </a:r>
            <a:endParaRPr lang="en-US" sz="1200" dirty="0">
              <a:solidFill>
                <a:schemeClr val="bg2"/>
              </a:solidFill>
            </a:endParaRPr>
          </a:p>
        </p:txBody>
      </p:sp>
      <p:sp>
        <p:nvSpPr>
          <p:cNvPr id="6" name="TextBox 5">
            <a:extLst>
              <a:ext uri="{FF2B5EF4-FFF2-40B4-BE49-F238E27FC236}">
                <a16:creationId xmlns:a16="http://schemas.microsoft.com/office/drawing/2014/main" id="{481154FB-1E0D-A544-AFEE-444F5926A9F3}"/>
              </a:ext>
            </a:extLst>
          </p:cNvPr>
          <p:cNvSpPr txBox="1"/>
          <p:nvPr/>
        </p:nvSpPr>
        <p:spPr>
          <a:xfrm>
            <a:off x="601887" y="539348"/>
            <a:ext cx="10166566" cy="830997"/>
          </a:xfrm>
          <a:prstGeom prst="rect">
            <a:avLst/>
          </a:prstGeom>
          <a:noFill/>
        </p:spPr>
        <p:txBody>
          <a:bodyPr wrap="none" rtlCol="0">
            <a:spAutoFit/>
          </a:bodyPr>
          <a:lstStyle/>
          <a:p>
            <a:r>
              <a:rPr lang="en-US" sz="2800" b="1" dirty="0">
                <a:solidFill>
                  <a:schemeClr val="bg2"/>
                </a:solidFill>
              </a:rPr>
              <a:t>Fashion Segmentation – Experimentation with Mask RCNN</a:t>
            </a:r>
          </a:p>
          <a:p>
            <a:r>
              <a:rPr lang="en-US" sz="2000" dirty="0">
                <a:solidFill>
                  <a:schemeClr val="bg1"/>
                </a:solidFill>
              </a:rPr>
              <a:t>2019 Fashion Kaggle Competition</a:t>
            </a:r>
          </a:p>
        </p:txBody>
      </p:sp>
      <p:sp>
        <p:nvSpPr>
          <p:cNvPr id="4" name="TextBox 3">
            <a:extLst>
              <a:ext uri="{FF2B5EF4-FFF2-40B4-BE49-F238E27FC236}">
                <a16:creationId xmlns:a16="http://schemas.microsoft.com/office/drawing/2014/main" id="{E5F348E8-8F84-9B42-9656-F4E234B49436}"/>
              </a:ext>
            </a:extLst>
          </p:cNvPr>
          <p:cNvSpPr txBox="1"/>
          <p:nvPr/>
        </p:nvSpPr>
        <p:spPr>
          <a:xfrm>
            <a:off x="794137" y="1590806"/>
            <a:ext cx="6660798" cy="646331"/>
          </a:xfrm>
          <a:prstGeom prst="rect">
            <a:avLst/>
          </a:prstGeom>
          <a:noFill/>
        </p:spPr>
        <p:txBody>
          <a:bodyPr wrap="none" rtlCol="0">
            <a:spAutoFit/>
          </a:bodyPr>
          <a:lstStyle/>
          <a:p>
            <a:pPr marL="285750" indent="-285750">
              <a:buFont typeface="Arial" panose="020B0604020202020204" pitchFamily="34" charset="0"/>
              <a:buChar char="•"/>
            </a:pPr>
            <a:r>
              <a:rPr lang="en-US" dirty="0">
                <a:solidFill>
                  <a:schemeClr val="bg1"/>
                </a:solidFill>
              </a:rPr>
              <a:t>Dataset of 45k images and 300k annotations</a:t>
            </a:r>
          </a:p>
          <a:p>
            <a:pPr marL="285750" indent="-285750">
              <a:buFont typeface="Arial" panose="020B0604020202020204" pitchFamily="34" charset="0"/>
              <a:buChar char="•"/>
            </a:pPr>
            <a:r>
              <a:rPr lang="en-US" dirty="0">
                <a:solidFill>
                  <a:schemeClr val="bg1"/>
                </a:solidFill>
              </a:rPr>
              <a:t>Labels include fine details of clothing items in 46 classes</a:t>
            </a:r>
          </a:p>
        </p:txBody>
      </p:sp>
    </p:spTree>
    <p:extLst>
      <p:ext uri="{BB962C8B-B14F-4D97-AF65-F5344CB8AC3E}">
        <p14:creationId xmlns:p14="http://schemas.microsoft.com/office/powerpoint/2010/main" val="8836365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9" name="CustomShape 1"/>
          <p:cNvSpPr/>
          <p:nvPr/>
        </p:nvSpPr>
        <p:spPr>
          <a:xfrm>
            <a:off x="734760" y="539280"/>
            <a:ext cx="7768440" cy="82116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noAutofit/>
          </a:bodyPr>
          <a:lstStyle/>
          <a:p>
            <a:pPr>
              <a:lnSpc>
                <a:spcPct val="100000"/>
              </a:lnSpc>
            </a:pPr>
            <a:r>
              <a:rPr lang="en-US" sz="2800" b="1" strike="noStrike" spc="-1">
                <a:solidFill>
                  <a:srgbClr val="363D46"/>
                </a:solidFill>
                <a:latin typeface="Century Gothic"/>
                <a:ea typeface="DejaVu Sans"/>
              </a:rPr>
              <a:t>iMaterialist Dataset</a:t>
            </a:r>
            <a:endParaRPr lang="en-US" sz="2800" b="0" strike="noStrike" spc="-1">
              <a:latin typeface="Arial"/>
            </a:endParaRPr>
          </a:p>
          <a:p>
            <a:pPr>
              <a:lnSpc>
                <a:spcPct val="100000"/>
              </a:lnSpc>
            </a:pPr>
            <a:r>
              <a:rPr lang="en-US" sz="1600" b="0" strike="noStrike" spc="-1">
                <a:solidFill>
                  <a:srgbClr val="363D46"/>
                </a:solidFill>
                <a:latin typeface="Century Gothic"/>
                <a:ea typeface="DejaVu Sans"/>
              </a:rPr>
              <a:t>Dataset in numbers</a:t>
            </a:r>
            <a:endParaRPr lang="en-US" sz="1600" b="0" strike="noStrike" spc="-1">
              <a:latin typeface="Arial"/>
            </a:endParaRPr>
          </a:p>
          <a:p>
            <a:pPr>
              <a:lnSpc>
                <a:spcPct val="100000"/>
              </a:lnSpc>
            </a:pPr>
            <a:endParaRPr lang="en-US" sz="1600" b="0" strike="noStrike" spc="-1">
              <a:latin typeface="Arial"/>
            </a:endParaRPr>
          </a:p>
        </p:txBody>
      </p:sp>
      <p:sp>
        <p:nvSpPr>
          <p:cNvPr id="330" name="CustomShape 2"/>
          <p:cNvSpPr/>
          <p:nvPr/>
        </p:nvSpPr>
        <p:spPr>
          <a:xfrm>
            <a:off x="810000" y="916920"/>
            <a:ext cx="7053840" cy="637560"/>
          </a:xfrm>
          <a:prstGeom prst="rect">
            <a:avLst/>
          </a:prstGeom>
          <a:noFill/>
          <a:ln>
            <a:noFill/>
          </a:ln>
        </p:spPr>
        <p:style>
          <a:lnRef idx="0">
            <a:scrgbClr r="0" g="0" b="0"/>
          </a:lnRef>
          <a:fillRef idx="0">
            <a:scrgbClr r="0" g="0" b="0"/>
          </a:fillRef>
          <a:effectRef idx="0">
            <a:scrgbClr r="0" g="0" b="0"/>
          </a:effectRef>
          <a:fontRef idx="minor"/>
        </p:style>
      </p:sp>
      <p:graphicFrame>
        <p:nvGraphicFramePr>
          <p:cNvPr id="331" name="Table 3"/>
          <p:cNvGraphicFramePr/>
          <p:nvPr/>
        </p:nvGraphicFramePr>
        <p:xfrm>
          <a:off x="500040" y="1414800"/>
          <a:ext cx="5206680" cy="4893840"/>
        </p:xfrm>
        <a:graphic>
          <a:graphicData uri="http://schemas.openxmlformats.org/drawingml/2006/table">
            <a:tbl>
              <a:tblPr/>
              <a:tblGrid>
                <a:gridCol w="2603520">
                  <a:extLst>
                    <a:ext uri="{9D8B030D-6E8A-4147-A177-3AD203B41FA5}">
                      <a16:colId xmlns:a16="http://schemas.microsoft.com/office/drawing/2014/main" val="20000"/>
                    </a:ext>
                  </a:extLst>
                </a:gridCol>
                <a:gridCol w="2603160">
                  <a:extLst>
                    <a:ext uri="{9D8B030D-6E8A-4147-A177-3AD203B41FA5}">
                      <a16:colId xmlns:a16="http://schemas.microsoft.com/office/drawing/2014/main" val="20001"/>
                    </a:ext>
                  </a:extLst>
                </a:gridCol>
              </a:tblGrid>
              <a:tr h="413280">
                <a:tc>
                  <a:txBody>
                    <a:bodyPr/>
                    <a:lstStyle/>
                    <a:p>
                      <a:pPr>
                        <a:lnSpc>
                          <a:spcPct val="100000"/>
                        </a:lnSpc>
                      </a:pPr>
                      <a:r>
                        <a:rPr lang="en-US" sz="1800" b="0" strike="noStrike" spc="-1">
                          <a:solidFill>
                            <a:srgbClr val="1C1C1C"/>
                          </a:solidFill>
                          <a:latin typeface="Arial"/>
                        </a:rPr>
                        <a:t>Training Images</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a:lstStyle/>
                    <a:p>
                      <a:pPr>
                        <a:lnSpc>
                          <a:spcPct val="100000"/>
                        </a:lnSpc>
                      </a:pPr>
                      <a:r>
                        <a:rPr lang="en-US" sz="1800" b="1" strike="noStrike" spc="-1">
                          <a:solidFill>
                            <a:srgbClr val="1C1C1C"/>
                          </a:solidFill>
                          <a:latin typeface="Arial"/>
                        </a:rPr>
                        <a:t>45625</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extLst>
                  <a:ext uri="{0D108BD9-81ED-4DB2-BD59-A6C34878D82A}">
                    <a16:rowId xmlns:a16="http://schemas.microsoft.com/office/drawing/2014/main" val="10000"/>
                  </a:ext>
                </a:extLst>
              </a:tr>
              <a:tr h="349920">
                <a:tc>
                  <a:txBody>
                    <a:bodyPr/>
                    <a:lstStyle/>
                    <a:p>
                      <a:pPr>
                        <a:lnSpc>
                          <a:spcPct val="100000"/>
                        </a:lnSpc>
                      </a:pPr>
                      <a:r>
                        <a:rPr lang="en-US" sz="1800" b="0" strike="noStrike" spc="-1">
                          <a:solidFill>
                            <a:srgbClr val="1C1C1C"/>
                          </a:solidFill>
                          <a:latin typeface="Arial"/>
                        </a:rPr>
                        <a:t>Test Images</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a:lstStyle/>
                    <a:p>
                      <a:pPr>
                        <a:lnSpc>
                          <a:spcPct val="100000"/>
                        </a:lnSpc>
                      </a:pPr>
                      <a:r>
                        <a:rPr lang="en-US" sz="1800" b="1" strike="noStrike" spc="-1">
                          <a:solidFill>
                            <a:srgbClr val="1C1C1C"/>
                          </a:solidFill>
                          <a:latin typeface="Arial"/>
                        </a:rPr>
                        <a:t>3200</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extLst>
                  <a:ext uri="{0D108BD9-81ED-4DB2-BD59-A6C34878D82A}">
                    <a16:rowId xmlns:a16="http://schemas.microsoft.com/office/drawing/2014/main" val="10001"/>
                  </a:ext>
                </a:extLst>
              </a:tr>
              <a:tr h="605880">
                <a:tc>
                  <a:txBody>
                    <a:bodyPr/>
                    <a:lstStyle/>
                    <a:p>
                      <a:pPr>
                        <a:lnSpc>
                          <a:spcPct val="100000"/>
                        </a:lnSpc>
                      </a:pPr>
                      <a:r>
                        <a:rPr lang="en-US" sz="1800" b="0" strike="noStrike" spc="-1">
                          <a:solidFill>
                            <a:srgbClr val="1C1C1C"/>
                          </a:solidFill>
                          <a:latin typeface="Arial"/>
                        </a:rPr>
                        <a:t>Training Annotations (GT)</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a:lstStyle/>
                    <a:p>
                      <a:pPr>
                        <a:lnSpc>
                          <a:spcPct val="100000"/>
                        </a:lnSpc>
                      </a:pPr>
                      <a:r>
                        <a:rPr lang="en-US" sz="1800" b="1" strike="noStrike" spc="-1">
                          <a:solidFill>
                            <a:srgbClr val="1C1C1C"/>
                          </a:solidFill>
                          <a:latin typeface="Arial"/>
                        </a:rPr>
                        <a:t>333415</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extLst>
                  <a:ext uri="{0D108BD9-81ED-4DB2-BD59-A6C34878D82A}">
                    <a16:rowId xmlns:a16="http://schemas.microsoft.com/office/drawing/2014/main" val="10002"/>
                  </a:ext>
                </a:extLst>
              </a:tr>
              <a:tr h="605880">
                <a:tc>
                  <a:txBody>
                    <a:bodyPr/>
                    <a:lstStyle/>
                    <a:p>
                      <a:pPr>
                        <a:lnSpc>
                          <a:spcPct val="100000"/>
                        </a:lnSpc>
                      </a:pPr>
                      <a:r>
                        <a:rPr lang="en-US" sz="1800" b="0" strike="noStrike" spc="-1">
                          <a:solidFill>
                            <a:srgbClr val="1C1C1C"/>
                          </a:solidFill>
                          <a:latin typeface="Arial"/>
                        </a:rPr>
                        <a:t>Max GT Instance/ Image</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a:lstStyle/>
                    <a:p>
                      <a:pPr>
                        <a:lnSpc>
                          <a:spcPct val="100000"/>
                        </a:lnSpc>
                      </a:pPr>
                      <a:r>
                        <a:rPr lang="en-US" sz="1800" b="1" strike="noStrike" spc="-1">
                          <a:solidFill>
                            <a:srgbClr val="1C1C1C"/>
                          </a:solidFill>
                          <a:latin typeface="Arial"/>
                        </a:rPr>
                        <a:t>74</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extLst>
                  <a:ext uri="{0D108BD9-81ED-4DB2-BD59-A6C34878D82A}">
                    <a16:rowId xmlns:a16="http://schemas.microsoft.com/office/drawing/2014/main" val="10003"/>
                  </a:ext>
                </a:extLst>
              </a:tr>
              <a:tr h="605880">
                <a:tc>
                  <a:txBody>
                    <a:bodyPr/>
                    <a:lstStyle/>
                    <a:p>
                      <a:pPr>
                        <a:lnSpc>
                          <a:spcPct val="100000"/>
                        </a:lnSpc>
                      </a:pPr>
                      <a:r>
                        <a:rPr lang="en-US" sz="1800" b="0" strike="noStrike" spc="-1">
                          <a:solidFill>
                            <a:srgbClr val="1C1C1C"/>
                          </a:solidFill>
                          <a:latin typeface="Arial"/>
                        </a:rPr>
                        <a:t>Mean GT Instance/Image</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a:lstStyle/>
                    <a:p>
                      <a:pPr>
                        <a:lnSpc>
                          <a:spcPct val="100000"/>
                        </a:lnSpc>
                      </a:pPr>
                      <a:r>
                        <a:rPr lang="en-US" sz="1800" b="1" strike="noStrike" spc="-1">
                          <a:solidFill>
                            <a:srgbClr val="1C1C1C"/>
                          </a:solidFill>
                          <a:latin typeface="Arial"/>
                        </a:rPr>
                        <a:t>7.3</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extLst>
                  <a:ext uri="{0D108BD9-81ED-4DB2-BD59-A6C34878D82A}">
                    <a16:rowId xmlns:a16="http://schemas.microsoft.com/office/drawing/2014/main" val="10004"/>
                  </a:ext>
                </a:extLst>
              </a:tr>
              <a:tr h="349920">
                <a:tc>
                  <a:txBody>
                    <a:bodyPr/>
                    <a:lstStyle/>
                    <a:p>
                      <a:pPr>
                        <a:lnSpc>
                          <a:spcPct val="100000"/>
                        </a:lnSpc>
                      </a:pPr>
                      <a:r>
                        <a:rPr lang="en-US" sz="1800" b="0" strike="noStrike" spc="-1">
                          <a:solidFill>
                            <a:srgbClr val="1C1C1C"/>
                          </a:solidFill>
                          <a:latin typeface="Arial"/>
                        </a:rPr>
                        <a:t>Max Dimensions (W,H)</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a:lstStyle/>
                    <a:p>
                      <a:pPr>
                        <a:lnSpc>
                          <a:spcPct val="100000"/>
                        </a:lnSpc>
                      </a:pPr>
                      <a:r>
                        <a:rPr lang="en-US" sz="1800" b="1" strike="noStrike" spc="-1">
                          <a:solidFill>
                            <a:srgbClr val="1C1C1C"/>
                          </a:solidFill>
                          <a:latin typeface="Arial"/>
                        </a:rPr>
                        <a:t>(10717,6824)</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extLst>
                  <a:ext uri="{0D108BD9-81ED-4DB2-BD59-A6C34878D82A}">
                    <a16:rowId xmlns:a16="http://schemas.microsoft.com/office/drawing/2014/main" val="10005"/>
                  </a:ext>
                </a:extLst>
              </a:tr>
              <a:tr h="349920">
                <a:tc>
                  <a:txBody>
                    <a:bodyPr/>
                    <a:lstStyle/>
                    <a:p>
                      <a:pPr>
                        <a:lnSpc>
                          <a:spcPct val="100000"/>
                        </a:lnSpc>
                      </a:pPr>
                      <a:r>
                        <a:rPr lang="en-US" sz="1800" b="0" strike="noStrike" spc="-1">
                          <a:solidFill>
                            <a:srgbClr val="1C1C1C"/>
                          </a:solidFill>
                          <a:latin typeface="Arial"/>
                        </a:rPr>
                        <a:t>Min Dimensions (W,H)</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a:lstStyle/>
                    <a:p>
                      <a:pPr>
                        <a:lnSpc>
                          <a:spcPct val="100000"/>
                        </a:lnSpc>
                      </a:pPr>
                      <a:r>
                        <a:rPr lang="en-US" sz="1800" b="1" strike="noStrike" spc="-1">
                          <a:solidFill>
                            <a:srgbClr val="1C1C1C"/>
                          </a:solidFill>
                          <a:latin typeface="Arial"/>
                        </a:rPr>
                        <a:t>(236, 304)</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extLst>
                  <a:ext uri="{0D108BD9-81ED-4DB2-BD59-A6C34878D82A}">
                    <a16:rowId xmlns:a16="http://schemas.microsoft.com/office/drawing/2014/main" val="10006"/>
                  </a:ext>
                </a:extLst>
              </a:tr>
              <a:tr h="349920">
                <a:tc>
                  <a:txBody>
                    <a:bodyPr/>
                    <a:lstStyle/>
                    <a:p>
                      <a:pPr>
                        <a:lnSpc>
                          <a:spcPct val="100000"/>
                        </a:lnSpc>
                      </a:pPr>
                      <a:r>
                        <a:rPr lang="en-US" sz="1800" b="0" strike="noStrike" spc="-1">
                          <a:solidFill>
                            <a:srgbClr val="1C1C1C"/>
                          </a:solidFill>
                          <a:latin typeface="Arial"/>
                        </a:rPr>
                        <a:t>Categories</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a:lstStyle/>
                    <a:p>
                      <a:pPr>
                        <a:lnSpc>
                          <a:spcPct val="100000"/>
                        </a:lnSpc>
                      </a:pPr>
                      <a:r>
                        <a:rPr lang="en-US" sz="1800" b="1" strike="noStrike" spc="-1">
                          <a:solidFill>
                            <a:srgbClr val="1C1C1C"/>
                          </a:solidFill>
                          <a:latin typeface="Arial"/>
                        </a:rPr>
                        <a:t>46</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extLst>
                  <a:ext uri="{0D108BD9-81ED-4DB2-BD59-A6C34878D82A}">
                    <a16:rowId xmlns:a16="http://schemas.microsoft.com/office/drawing/2014/main" val="10007"/>
                  </a:ext>
                </a:extLst>
              </a:tr>
              <a:tr h="349920">
                <a:tc>
                  <a:txBody>
                    <a:bodyPr/>
                    <a:lstStyle/>
                    <a:p>
                      <a:pPr>
                        <a:lnSpc>
                          <a:spcPct val="100000"/>
                        </a:lnSpc>
                      </a:pPr>
                      <a:r>
                        <a:rPr lang="en-US" sz="1800" b="0" strike="noStrike" spc="-1">
                          <a:solidFill>
                            <a:srgbClr val="1C1C1C"/>
                          </a:solidFill>
                          <a:latin typeface="Arial"/>
                        </a:rPr>
                        <a:t>Max Category Count</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a:lstStyle/>
                    <a:p>
                      <a:pPr>
                        <a:lnSpc>
                          <a:spcPct val="100000"/>
                        </a:lnSpc>
                      </a:pPr>
                      <a:r>
                        <a:rPr lang="en-US" sz="1800" b="1" strike="noStrike" spc="-1">
                          <a:solidFill>
                            <a:srgbClr val="1C1C1C"/>
                          </a:solidFill>
                          <a:latin typeface="Arial"/>
                        </a:rPr>
                        <a:t>59452 (sleeve)</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extLst>
                  <a:ext uri="{0D108BD9-81ED-4DB2-BD59-A6C34878D82A}">
                    <a16:rowId xmlns:a16="http://schemas.microsoft.com/office/drawing/2014/main" val="10008"/>
                  </a:ext>
                </a:extLst>
              </a:tr>
              <a:tr h="349920">
                <a:tc>
                  <a:txBody>
                    <a:bodyPr/>
                    <a:lstStyle/>
                    <a:p>
                      <a:pPr>
                        <a:lnSpc>
                          <a:spcPct val="100000"/>
                        </a:lnSpc>
                      </a:pPr>
                      <a:r>
                        <a:rPr lang="en-US" sz="1800" b="0" strike="noStrike" spc="-1">
                          <a:solidFill>
                            <a:srgbClr val="1C1C1C"/>
                          </a:solidFill>
                          <a:latin typeface="Arial"/>
                        </a:rPr>
                        <a:t>Min Category Count</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a:lstStyle/>
                    <a:p>
                      <a:pPr>
                        <a:lnSpc>
                          <a:spcPct val="100000"/>
                        </a:lnSpc>
                      </a:pPr>
                      <a:r>
                        <a:rPr lang="en-US" sz="1800" b="1" strike="noStrike" spc="-1">
                          <a:solidFill>
                            <a:srgbClr val="1C1C1C"/>
                          </a:solidFill>
                          <a:latin typeface="Arial"/>
                        </a:rPr>
                        <a:t>112 (leg warmer)</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extLst>
                  <a:ext uri="{0D108BD9-81ED-4DB2-BD59-A6C34878D82A}">
                    <a16:rowId xmlns:a16="http://schemas.microsoft.com/office/drawing/2014/main" val="10009"/>
                  </a:ext>
                </a:extLst>
              </a:tr>
              <a:tr h="349920">
                <a:tc>
                  <a:txBody>
                    <a:bodyPr/>
                    <a:lstStyle/>
                    <a:p>
                      <a:pPr>
                        <a:lnSpc>
                          <a:spcPct val="100000"/>
                        </a:lnSpc>
                      </a:pPr>
                      <a:r>
                        <a:rPr lang="en-US" sz="1800" b="0" strike="noStrike" spc="-1">
                          <a:solidFill>
                            <a:srgbClr val="1C1C1C"/>
                          </a:solidFill>
                          <a:latin typeface="Arial"/>
                        </a:rPr>
                        <a:t>Median Category Count</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a:lstStyle/>
                    <a:p>
                      <a:pPr>
                        <a:lnSpc>
                          <a:spcPct val="100000"/>
                        </a:lnSpc>
                      </a:pPr>
                      <a:r>
                        <a:rPr lang="en-US" sz="1800" b="1" strike="noStrike" spc="-1">
                          <a:solidFill>
                            <a:srgbClr val="1C1C1C"/>
                          </a:solidFill>
                          <a:latin typeface="Arial"/>
                        </a:rPr>
                        <a:t>3212</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extLst>
                  <a:ext uri="{0D108BD9-81ED-4DB2-BD59-A6C34878D82A}">
                    <a16:rowId xmlns:a16="http://schemas.microsoft.com/office/drawing/2014/main" val="10010"/>
                  </a:ext>
                </a:extLst>
              </a:tr>
            </a:tbl>
          </a:graphicData>
        </a:graphic>
      </p:graphicFrame>
      <p:pic>
        <p:nvPicPr>
          <p:cNvPr id="332" name="Picture 331"/>
          <p:cNvPicPr/>
          <p:nvPr/>
        </p:nvPicPr>
        <p:blipFill>
          <a:blip r:embed="rId2"/>
          <a:stretch/>
        </p:blipFill>
        <p:spPr>
          <a:xfrm>
            <a:off x="6217920" y="1147320"/>
            <a:ext cx="1096920" cy="1686960"/>
          </a:xfrm>
          <a:prstGeom prst="rect">
            <a:avLst/>
          </a:prstGeom>
          <a:ln>
            <a:noFill/>
          </a:ln>
        </p:spPr>
      </p:pic>
      <p:pic>
        <p:nvPicPr>
          <p:cNvPr id="333" name="Picture 332"/>
          <p:cNvPicPr/>
          <p:nvPr/>
        </p:nvPicPr>
        <p:blipFill>
          <a:blip r:embed="rId3"/>
          <a:stretch/>
        </p:blipFill>
        <p:spPr>
          <a:xfrm>
            <a:off x="7688880" y="1157040"/>
            <a:ext cx="2186280" cy="1494360"/>
          </a:xfrm>
          <a:prstGeom prst="rect">
            <a:avLst/>
          </a:prstGeom>
          <a:ln>
            <a:noFill/>
          </a:ln>
        </p:spPr>
      </p:pic>
      <p:pic>
        <p:nvPicPr>
          <p:cNvPr id="334" name="Picture 333"/>
          <p:cNvPicPr/>
          <p:nvPr/>
        </p:nvPicPr>
        <p:blipFill>
          <a:blip r:embed="rId4"/>
          <a:stretch/>
        </p:blipFill>
        <p:spPr>
          <a:xfrm>
            <a:off x="10332720" y="1102320"/>
            <a:ext cx="1302120" cy="1640520"/>
          </a:xfrm>
          <a:prstGeom prst="rect">
            <a:avLst/>
          </a:prstGeom>
          <a:ln>
            <a:noFill/>
          </a:ln>
        </p:spPr>
      </p:pic>
      <p:pic>
        <p:nvPicPr>
          <p:cNvPr id="335" name="Picture 334"/>
          <p:cNvPicPr/>
          <p:nvPr/>
        </p:nvPicPr>
        <p:blipFill>
          <a:blip r:embed="rId5"/>
          <a:stretch/>
        </p:blipFill>
        <p:spPr>
          <a:xfrm>
            <a:off x="5852160" y="3475919"/>
            <a:ext cx="5695200" cy="1979640"/>
          </a:xfrm>
          <a:prstGeom prst="rect">
            <a:avLst/>
          </a:prstGeom>
          <a:ln>
            <a:noFill/>
          </a:ln>
        </p:spPr>
      </p:pic>
      <p:sp>
        <p:nvSpPr>
          <p:cNvPr id="336" name="CustomShape 4"/>
          <p:cNvSpPr/>
          <p:nvPr/>
        </p:nvSpPr>
        <p:spPr>
          <a:xfrm flipH="1">
            <a:off x="6858000" y="2836440"/>
            <a:ext cx="7064640" cy="27252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noAutofit/>
          </a:bodyPr>
          <a:lstStyle/>
          <a:p>
            <a:pPr>
              <a:lnSpc>
                <a:spcPct val="100000"/>
              </a:lnSpc>
            </a:pPr>
            <a:r>
              <a:rPr lang="en-US" sz="800" b="1" i="1" strike="noStrike" spc="-1">
                <a:solidFill>
                  <a:srgbClr val="3B3B3B"/>
                </a:solidFill>
                <a:latin typeface="Century Gothic"/>
                <a:ea typeface="DejaVu Sans"/>
              </a:rPr>
              <a:t>Figure: Sample images from iMaterialist Dataset with extremas</a:t>
            </a:r>
            <a:endParaRPr lang="en-US" sz="800" b="1" strike="noStrike" spc="-1">
              <a:latin typeface="Arial"/>
            </a:endParaRPr>
          </a:p>
        </p:txBody>
      </p:sp>
      <p:sp>
        <p:nvSpPr>
          <p:cNvPr id="337" name="CustomShape 5"/>
          <p:cNvSpPr/>
          <p:nvPr/>
        </p:nvSpPr>
        <p:spPr>
          <a:xfrm flipH="1">
            <a:off x="6925680" y="5486400"/>
            <a:ext cx="7064640" cy="27252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noAutofit/>
          </a:bodyPr>
          <a:lstStyle/>
          <a:p>
            <a:pPr>
              <a:lnSpc>
                <a:spcPct val="100000"/>
              </a:lnSpc>
            </a:pPr>
            <a:r>
              <a:rPr lang="en-US" sz="800" b="1" i="1" strike="noStrike" spc="-1">
                <a:solidFill>
                  <a:srgbClr val="3B3B3B"/>
                </a:solidFill>
                <a:latin typeface="Century Gothic"/>
                <a:ea typeface="DejaVu Sans"/>
              </a:rPr>
              <a:t>Figure: Distribution of annotation masks in dataset by categgory</a:t>
            </a:r>
            <a:endParaRPr lang="en-US" sz="800" b="1" strike="noStrike" spc="-1">
              <a:latin typeface="Arial"/>
            </a:endParaRPr>
          </a:p>
        </p:txBody>
      </p:sp>
    </p:spTree>
    <p:extLst>
      <p:ext uri="{BB962C8B-B14F-4D97-AF65-F5344CB8AC3E}">
        <p14:creationId xmlns:p14="http://schemas.microsoft.com/office/powerpoint/2010/main" val="18194256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9" name="CustomShape 1"/>
          <p:cNvSpPr/>
          <p:nvPr/>
        </p:nvSpPr>
        <p:spPr>
          <a:xfrm>
            <a:off x="734760" y="539280"/>
            <a:ext cx="7768440" cy="82116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noAutofit/>
          </a:bodyPr>
          <a:lstStyle/>
          <a:p>
            <a:pPr>
              <a:lnSpc>
                <a:spcPct val="100000"/>
              </a:lnSpc>
            </a:pPr>
            <a:r>
              <a:rPr lang="en-US" sz="2800" b="1" strike="noStrike" spc="-1">
                <a:solidFill>
                  <a:srgbClr val="363D46"/>
                </a:solidFill>
                <a:latin typeface="Century Gothic"/>
                <a:ea typeface="DejaVu Sans"/>
              </a:rPr>
              <a:t>iMaterialist Dataset</a:t>
            </a:r>
            <a:endParaRPr lang="en-US" sz="2800" b="0" strike="noStrike" spc="-1">
              <a:latin typeface="Arial"/>
            </a:endParaRPr>
          </a:p>
          <a:p>
            <a:pPr>
              <a:lnSpc>
                <a:spcPct val="100000"/>
              </a:lnSpc>
            </a:pPr>
            <a:r>
              <a:rPr lang="en-US" sz="1600" b="0" strike="noStrike" spc="-1">
                <a:solidFill>
                  <a:srgbClr val="363D46"/>
                </a:solidFill>
                <a:latin typeface="Century Gothic"/>
                <a:ea typeface="DejaVu Sans"/>
              </a:rPr>
              <a:t>Exploratory Data Analysis</a:t>
            </a:r>
            <a:endParaRPr lang="en-US" sz="1600" b="0" strike="noStrike" spc="-1">
              <a:latin typeface="Arial"/>
            </a:endParaRPr>
          </a:p>
          <a:p>
            <a:pPr>
              <a:lnSpc>
                <a:spcPct val="100000"/>
              </a:lnSpc>
            </a:pPr>
            <a:endParaRPr lang="en-US" sz="1600" b="0" strike="noStrike" spc="-1">
              <a:latin typeface="Arial"/>
            </a:endParaRPr>
          </a:p>
        </p:txBody>
      </p:sp>
      <p:sp>
        <p:nvSpPr>
          <p:cNvPr id="310" name="CustomShape 2"/>
          <p:cNvSpPr/>
          <p:nvPr/>
        </p:nvSpPr>
        <p:spPr>
          <a:xfrm>
            <a:off x="731520" y="1800839"/>
            <a:ext cx="7053840" cy="63756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noAutofit/>
          </a:bodyPr>
          <a:lstStyle/>
          <a:p>
            <a:pPr marL="216000" indent="-216000">
              <a:lnSpc>
                <a:spcPct val="100000"/>
              </a:lnSpc>
              <a:buClr>
                <a:srgbClr val="000000"/>
              </a:buClr>
              <a:buFont typeface="Symbol" charset="2"/>
              <a:buChar char=""/>
            </a:pPr>
            <a:r>
              <a:rPr lang="en-US" sz="1600" b="0" strike="noStrike" spc="-1" dirty="0">
                <a:solidFill>
                  <a:srgbClr val="000000"/>
                </a:solidFill>
                <a:latin typeface="Century Gothic"/>
                <a:ea typeface="DejaVu Sans"/>
              </a:rPr>
              <a:t>Dataset of ~45K images with total of ~300k annotations</a:t>
            </a:r>
            <a:endParaRPr lang="en-US" sz="1600" b="0" strike="noStrike" spc="-1" dirty="0">
              <a:latin typeface="Arial"/>
            </a:endParaRPr>
          </a:p>
          <a:p>
            <a:pPr marL="216000" indent="-216000">
              <a:lnSpc>
                <a:spcPct val="100000"/>
              </a:lnSpc>
              <a:buClr>
                <a:srgbClr val="000000"/>
              </a:buClr>
              <a:buFont typeface="Symbol" charset="2"/>
              <a:buChar char=""/>
            </a:pPr>
            <a:r>
              <a:rPr lang="en-US" sz="1600" b="0" strike="noStrike" spc="-1" dirty="0">
                <a:solidFill>
                  <a:srgbClr val="000000"/>
                </a:solidFill>
                <a:latin typeface="Century Gothic"/>
                <a:ea typeface="DejaVu Sans"/>
              </a:rPr>
              <a:t>Annotations provided in Run-Length Encoding(RLE) Format</a:t>
            </a:r>
            <a:r>
              <a:rPr lang="en-US" sz="1800" b="0" strike="noStrike" spc="-1" dirty="0">
                <a:solidFill>
                  <a:srgbClr val="000000"/>
                </a:solidFill>
                <a:latin typeface="Century Gothic"/>
                <a:ea typeface="DejaVu Sans"/>
              </a:rPr>
              <a:t>  </a:t>
            </a:r>
            <a:endParaRPr lang="en-US" sz="1800" b="0" strike="noStrike" spc="-1" dirty="0">
              <a:latin typeface="Arial"/>
            </a:endParaRPr>
          </a:p>
        </p:txBody>
      </p:sp>
      <p:pic>
        <p:nvPicPr>
          <p:cNvPr id="311" name="Picture 310"/>
          <p:cNvPicPr/>
          <p:nvPr/>
        </p:nvPicPr>
        <p:blipFill>
          <a:blip r:embed="rId2"/>
          <a:stretch/>
        </p:blipFill>
        <p:spPr>
          <a:xfrm>
            <a:off x="1500550" y="2693961"/>
            <a:ext cx="6131160" cy="1463040"/>
          </a:xfrm>
          <a:prstGeom prst="rect">
            <a:avLst/>
          </a:prstGeom>
          <a:ln>
            <a:noFill/>
          </a:ln>
        </p:spPr>
      </p:pic>
      <p:pic>
        <p:nvPicPr>
          <p:cNvPr id="312" name="Picture 311"/>
          <p:cNvPicPr/>
          <p:nvPr/>
        </p:nvPicPr>
        <p:blipFill>
          <a:blip r:embed="rId3"/>
          <a:stretch/>
        </p:blipFill>
        <p:spPr>
          <a:xfrm>
            <a:off x="8750590" y="2140281"/>
            <a:ext cx="1619640" cy="2382480"/>
          </a:xfrm>
          <a:prstGeom prst="rect">
            <a:avLst/>
          </a:prstGeom>
          <a:ln>
            <a:noFill/>
          </a:ln>
        </p:spPr>
      </p:pic>
      <p:sp>
        <p:nvSpPr>
          <p:cNvPr id="313" name="CustomShape 3"/>
          <p:cNvSpPr/>
          <p:nvPr/>
        </p:nvSpPr>
        <p:spPr>
          <a:xfrm>
            <a:off x="752040" y="4848120"/>
            <a:ext cx="9123120" cy="1224434"/>
          </a:xfrm>
          <a:prstGeom prst="rect">
            <a:avLst/>
          </a:prstGeom>
          <a:solidFill>
            <a:schemeClr val="tx1"/>
          </a:solidFill>
          <a:ln>
            <a:noFill/>
          </a:ln>
        </p:spPr>
        <p:style>
          <a:lnRef idx="0">
            <a:scrgbClr r="0" g="0" b="0"/>
          </a:lnRef>
          <a:fillRef idx="0">
            <a:scrgbClr r="0" g="0" b="0"/>
          </a:fillRef>
          <a:effectRef idx="0">
            <a:scrgbClr r="0" g="0" b="0"/>
          </a:effectRef>
          <a:fontRef idx="minor"/>
        </p:style>
        <p:txBody>
          <a:bodyPr wrap="square" lIns="90000" tIns="45000" rIns="90000" bIns="45000">
            <a:noAutofit/>
          </a:bodyPr>
          <a:lstStyle/>
          <a:p>
            <a:pPr marL="285750" indent="-285750">
              <a:lnSpc>
                <a:spcPct val="100000"/>
              </a:lnSpc>
              <a:buClr>
                <a:srgbClr val="000000"/>
              </a:buClr>
              <a:buFont typeface="Arial" panose="020B0604020202020204" pitchFamily="34" charset="0"/>
              <a:buChar char="•"/>
            </a:pPr>
            <a:r>
              <a:rPr lang="en-US" b="0" strike="noStrike" spc="-1" dirty="0">
                <a:solidFill>
                  <a:schemeClr val="bg1"/>
                </a:solidFill>
                <a:latin typeface="Century Gothic"/>
                <a:ea typeface="DejaVu Sans"/>
              </a:rPr>
              <a:t>The </a:t>
            </a:r>
            <a:r>
              <a:rPr lang="en-US" b="0" strike="noStrike" spc="-1" dirty="0" err="1">
                <a:solidFill>
                  <a:schemeClr val="bg1"/>
                </a:solidFill>
                <a:latin typeface="Century Gothic"/>
                <a:ea typeface="DejaVu Sans"/>
              </a:rPr>
              <a:t>ClassId</a:t>
            </a:r>
            <a:r>
              <a:rPr lang="en-US" b="0" strike="noStrike" spc="-1" dirty="0">
                <a:solidFill>
                  <a:schemeClr val="bg1"/>
                </a:solidFill>
                <a:latin typeface="Century Gothic"/>
                <a:ea typeface="DejaVu Sans"/>
              </a:rPr>
              <a:t> is obtained by concatenating both predicted apparel object index and predicted attributes' indices for this object. </a:t>
            </a:r>
            <a:br>
              <a:rPr lang="en-US" spc="-1" dirty="0">
                <a:solidFill>
                  <a:schemeClr val="bg1"/>
                </a:solidFill>
                <a:latin typeface="Arial"/>
              </a:rPr>
            </a:br>
            <a:r>
              <a:rPr lang="en-US" spc="-1" dirty="0">
                <a:solidFill>
                  <a:schemeClr val="bg1"/>
                </a:solidFill>
                <a:latin typeface="Arial"/>
              </a:rPr>
              <a:t>(</a:t>
            </a:r>
            <a:r>
              <a:rPr lang="en-US" b="0" strike="noStrike" spc="-1" dirty="0" err="1">
                <a:solidFill>
                  <a:schemeClr val="bg1"/>
                </a:solidFill>
                <a:latin typeface="Century Gothic"/>
                <a:ea typeface="DejaVu Sans"/>
              </a:rPr>
              <a:t>e.g</a:t>
            </a:r>
            <a:r>
              <a:rPr lang="en-US" b="0" strike="noStrike" spc="-1" dirty="0">
                <a:solidFill>
                  <a:schemeClr val="bg1"/>
                </a:solidFill>
                <a:latin typeface="Century Gothic"/>
                <a:ea typeface="DejaVu Sans"/>
              </a:rPr>
              <a:t> </a:t>
            </a:r>
            <a:r>
              <a:rPr lang="en-US" b="0" i="1" strike="noStrike" spc="-1" dirty="0">
                <a:solidFill>
                  <a:schemeClr val="bg1"/>
                </a:solidFill>
                <a:latin typeface="Century Gothic"/>
                <a:ea typeface="DejaVu Sans"/>
              </a:rPr>
              <a:t>6_28_77</a:t>
            </a:r>
            <a:r>
              <a:rPr lang="en-US" b="0" strike="noStrike" spc="-1" dirty="0">
                <a:solidFill>
                  <a:schemeClr val="bg1"/>
                </a:solidFill>
                <a:latin typeface="Century Gothic"/>
                <a:ea typeface="DejaVu Sans"/>
              </a:rPr>
              <a:t> → Category: </a:t>
            </a:r>
            <a:r>
              <a:rPr lang="en-US" b="1" i="1" strike="noStrike" spc="-1" dirty="0">
                <a:solidFill>
                  <a:schemeClr val="bg1"/>
                </a:solidFill>
                <a:latin typeface="Century Gothic"/>
                <a:ea typeface="DejaVu Sans"/>
              </a:rPr>
              <a:t>Pants</a:t>
            </a:r>
            <a:r>
              <a:rPr lang="en-US" b="0" strike="noStrike" spc="-1" dirty="0">
                <a:solidFill>
                  <a:schemeClr val="bg1"/>
                </a:solidFill>
                <a:latin typeface="Century Gothic"/>
                <a:ea typeface="DejaVu Sans"/>
              </a:rPr>
              <a:t> ; Attributes:</a:t>
            </a:r>
            <a:r>
              <a:rPr lang="en-US" b="1" i="1" strike="noStrike" spc="-1" dirty="0">
                <a:solidFill>
                  <a:schemeClr val="bg1"/>
                </a:solidFill>
                <a:latin typeface="Century Gothic"/>
                <a:ea typeface="DejaVu Sans"/>
              </a:rPr>
              <a:t> Bell, Leopard)</a:t>
            </a:r>
            <a:endParaRPr lang="en-US" b="0" strike="noStrike" spc="-1" dirty="0">
              <a:solidFill>
                <a:schemeClr val="bg1"/>
              </a:solidFill>
              <a:latin typeface="Arial"/>
            </a:endParaRPr>
          </a:p>
          <a:p>
            <a:pPr marL="285750" indent="-285750">
              <a:lnSpc>
                <a:spcPct val="100000"/>
              </a:lnSpc>
              <a:buClr>
                <a:srgbClr val="000000"/>
              </a:buClr>
              <a:buFont typeface="Arial" panose="020B0604020202020204" pitchFamily="34" charset="0"/>
              <a:buChar char="•"/>
            </a:pPr>
            <a:r>
              <a:rPr lang="en-US" b="0" strike="noStrike" spc="-1" dirty="0">
                <a:solidFill>
                  <a:schemeClr val="bg1"/>
                </a:solidFill>
                <a:latin typeface="Century Gothic"/>
                <a:ea typeface="DejaVu Sans"/>
              </a:rPr>
              <a:t>Fine-grained attributes </a:t>
            </a:r>
            <a:r>
              <a:rPr lang="en-US" b="1" strike="noStrike" spc="-1" dirty="0">
                <a:solidFill>
                  <a:schemeClr val="bg1"/>
                </a:solidFill>
                <a:latin typeface="Century Gothic"/>
                <a:ea typeface="DejaVu Sans"/>
              </a:rPr>
              <a:t>were ignored</a:t>
            </a:r>
            <a:r>
              <a:rPr lang="en-US" b="0" strike="noStrike" spc="-1" dirty="0">
                <a:solidFill>
                  <a:schemeClr val="bg1"/>
                </a:solidFill>
                <a:latin typeface="Century Gothic"/>
                <a:ea typeface="DejaVu Sans"/>
              </a:rPr>
              <a:t> for this project </a:t>
            </a:r>
            <a:endParaRPr lang="en-US" b="0" strike="noStrike" spc="-1" dirty="0">
              <a:solidFill>
                <a:schemeClr val="bg1"/>
              </a:solidFill>
              <a:latin typeface="Arial"/>
            </a:endParaRPr>
          </a:p>
          <a:p>
            <a:pPr>
              <a:lnSpc>
                <a:spcPct val="100000"/>
              </a:lnSpc>
            </a:pPr>
            <a:endParaRPr lang="en-US" sz="1600" b="0" strike="noStrike" spc="-1" dirty="0">
              <a:latin typeface="Arial"/>
            </a:endParaRPr>
          </a:p>
        </p:txBody>
      </p:sp>
      <p:sp>
        <p:nvSpPr>
          <p:cNvPr id="314" name="CustomShape 4"/>
          <p:cNvSpPr/>
          <p:nvPr/>
        </p:nvSpPr>
        <p:spPr>
          <a:xfrm>
            <a:off x="7859632" y="3261543"/>
            <a:ext cx="548280" cy="273960"/>
          </a:xfrm>
          <a:custGeom>
            <a:avLst/>
            <a:gdLst/>
            <a:ahLst/>
            <a:cxnLst/>
            <a:rect l="l" t="t" r="r" b="b"/>
            <a:pathLst>
              <a:path w="1525" h="764">
                <a:moveTo>
                  <a:pt x="0" y="190"/>
                </a:moveTo>
                <a:lnTo>
                  <a:pt x="1143" y="190"/>
                </a:lnTo>
                <a:lnTo>
                  <a:pt x="1143" y="0"/>
                </a:lnTo>
                <a:lnTo>
                  <a:pt x="1524" y="381"/>
                </a:lnTo>
                <a:lnTo>
                  <a:pt x="1143" y="763"/>
                </a:lnTo>
                <a:lnTo>
                  <a:pt x="1143" y="572"/>
                </a:lnTo>
                <a:lnTo>
                  <a:pt x="0" y="572"/>
                </a:lnTo>
                <a:lnTo>
                  <a:pt x="0" y="190"/>
                </a:lnTo>
              </a:path>
            </a:pathLst>
          </a:custGeom>
          <a:solidFill>
            <a:srgbClr val="000000"/>
          </a:solidFill>
          <a:ln>
            <a:solidFill>
              <a:srgbClr val="3465A4"/>
            </a:solidFill>
          </a:ln>
        </p:spPr>
        <p:style>
          <a:lnRef idx="0">
            <a:scrgbClr r="0" g="0" b="0"/>
          </a:lnRef>
          <a:fillRef idx="0">
            <a:scrgbClr r="0" g="0" b="0"/>
          </a:fillRef>
          <a:effectRef idx="0">
            <a:scrgbClr r="0" g="0" b="0"/>
          </a:effectRef>
          <a:fontRef idx="minor"/>
        </p:style>
      </p:sp>
      <p:sp>
        <p:nvSpPr>
          <p:cNvPr id="315" name="CustomShape 5"/>
          <p:cNvSpPr/>
          <p:nvPr/>
        </p:nvSpPr>
        <p:spPr>
          <a:xfrm flipH="1">
            <a:off x="2415060" y="4318782"/>
            <a:ext cx="6215400" cy="2575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noAutofit/>
          </a:bodyPr>
          <a:lstStyle/>
          <a:p>
            <a:pPr>
              <a:lnSpc>
                <a:spcPct val="100000"/>
              </a:lnSpc>
            </a:pPr>
            <a:r>
              <a:rPr lang="en-US" sz="800" b="1" i="1" strike="noStrike" spc="-1" dirty="0">
                <a:solidFill>
                  <a:srgbClr val="3B3B3B"/>
                </a:solidFill>
                <a:latin typeface="Century Gothic"/>
                <a:ea typeface="DejaVu Sans"/>
              </a:rPr>
              <a:t>Figure: (L) Sample </a:t>
            </a:r>
            <a:r>
              <a:rPr lang="en-US" sz="800" b="1" i="1" strike="noStrike" spc="-1" dirty="0" err="1">
                <a:solidFill>
                  <a:srgbClr val="3B3B3B"/>
                </a:solidFill>
                <a:latin typeface="Century Gothic"/>
                <a:ea typeface="DejaVu Sans"/>
              </a:rPr>
              <a:t>dataframe</a:t>
            </a:r>
            <a:r>
              <a:rPr lang="en-US" sz="800" b="1" i="1" strike="noStrike" spc="-1" dirty="0">
                <a:solidFill>
                  <a:srgbClr val="3B3B3B"/>
                </a:solidFill>
                <a:latin typeface="Century Gothic"/>
                <a:ea typeface="DejaVu Sans"/>
              </a:rPr>
              <a:t> from </a:t>
            </a:r>
            <a:r>
              <a:rPr lang="en-US" sz="800" b="1" i="1" strike="noStrike" spc="-1" dirty="0" err="1">
                <a:solidFill>
                  <a:srgbClr val="3B3B3B"/>
                </a:solidFill>
                <a:latin typeface="Century Gothic"/>
                <a:ea typeface="DejaVu Sans"/>
              </a:rPr>
              <a:t>iMaterialist</a:t>
            </a:r>
            <a:r>
              <a:rPr lang="en-US" sz="800" b="1" i="1" strike="noStrike" spc="-1" dirty="0">
                <a:solidFill>
                  <a:srgbClr val="3B3B3B"/>
                </a:solidFill>
                <a:latin typeface="Century Gothic"/>
                <a:ea typeface="DejaVu Sans"/>
              </a:rPr>
              <a:t> Dataset , (R) Corresponding image with decoded annotation masks</a:t>
            </a:r>
            <a:endParaRPr lang="en-US" sz="800" b="1" strike="noStrike" spc="-1" dirty="0">
              <a:latin typeface="Arial"/>
            </a:endParaRPr>
          </a:p>
        </p:txBody>
      </p:sp>
      <p:sp>
        <p:nvSpPr>
          <p:cNvPr id="316" name="CustomShape 6"/>
          <p:cNvSpPr/>
          <p:nvPr/>
        </p:nvSpPr>
        <p:spPr>
          <a:xfrm>
            <a:off x="5376240" y="546840"/>
            <a:ext cx="1848960" cy="1017360"/>
          </a:xfrm>
          <a:prstGeom prst="rect">
            <a:avLst/>
          </a:prstGeom>
          <a:ln>
            <a:round/>
          </a:ln>
        </p:spPr>
        <p:style>
          <a:lnRef idx="2">
            <a:schemeClr val="accent1">
              <a:shade val="50000"/>
            </a:schemeClr>
          </a:lnRef>
          <a:fillRef idx="1">
            <a:schemeClr val="accent1"/>
          </a:fillRef>
          <a:effectRef idx="0">
            <a:schemeClr val="accent1"/>
          </a:effectRef>
          <a:fontRef idx="minor"/>
        </p:style>
        <p:txBody>
          <a:bodyPr lIns="90000" tIns="45000" rIns="90000" bIns="45000">
            <a:noAutofit/>
          </a:bodyPr>
          <a:lstStyle/>
          <a:p>
            <a:pPr>
              <a:lnSpc>
                <a:spcPct val="100000"/>
              </a:lnSpc>
            </a:pPr>
            <a:r>
              <a:rPr lang="en-US" sz="800" b="1" strike="noStrike" spc="-1">
                <a:solidFill>
                  <a:srgbClr val="000000"/>
                </a:solidFill>
                <a:latin typeface="Century Gothic"/>
                <a:ea typeface="DejaVu Sans"/>
              </a:rPr>
              <a:t>Kaggle Data</a:t>
            </a:r>
            <a:endParaRPr lang="en-US" sz="800" b="1" strike="noStrike" spc="-1">
              <a:solidFill>
                <a:srgbClr val="000000"/>
              </a:solidFill>
              <a:latin typeface="Arial"/>
            </a:endParaRPr>
          </a:p>
        </p:txBody>
      </p:sp>
      <p:sp>
        <p:nvSpPr>
          <p:cNvPr id="317" name="CustomShape 7"/>
          <p:cNvSpPr/>
          <p:nvPr/>
        </p:nvSpPr>
        <p:spPr>
          <a:xfrm>
            <a:off x="5522760" y="738720"/>
            <a:ext cx="1474920" cy="212760"/>
          </a:xfrm>
          <a:prstGeom prst="rect">
            <a:avLst/>
          </a:prstGeom>
          <a:solidFill>
            <a:srgbClr val="92D050"/>
          </a:solidFill>
          <a:ln>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pPr>
            <a:r>
              <a:rPr lang="en-US" sz="800" b="0" strike="noStrike" spc="-1">
                <a:solidFill>
                  <a:srgbClr val="FFFFFF"/>
                </a:solidFill>
                <a:latin typeface="Century Gothic"/>
                <a:ea typeface="DejaVu Sans"/>
              </a:rPr>
              <a:t>Images</a:t>
            </a:r>
            <a:endParaRPr lang="en-US" sz="800" b="0" strike="noStrike" spc="-1">
              <a:latin typeface="Arial"/>
            </a:endParaRPr>
          </a:p>
        </p:txBody>
      </p:sp>
      <p:sp>
        <p:nvSpPr>
          <p:cNvPr id="318" name="CustomShape 8"/>
          <p:cNvSpPr/>
          <p:nvPr/>
        </p:nvSpPr>
        <p:spPr>
          <a:xfrm>
            <a:off x="5522760" y="1024200"/>
            <a:ext cx="1474920" cy="213120"/>
          </a:xfrm>
          <a:prstGeom prst="rect">
            <a:avLst/>
          </a:prstGeom>
          <a:solidFill>
            <a:srgbClr val="FFC000"/>
          </a:solidFill>
          <a:ln>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pPr>
            <a:r>
              <a:rPr lang="en-US" sz="800" b="0" strike="noStrike" spc="-1">
                <a:solidFill>
                  <a:srgbClr val="FFFFFF"/>
                </a:solidFill>
                <a:latin typeface="Century Gothic"/>
                <a:ea typeface="DejaVu Sans"/>
              </a:rPr>
              <a:t>Train CSV</a:t>
            </a:r>
            <a:endParaRPr lang="en-US" sz="800" b="0" strike="noStrike" spc="-1">
              <a:latin typeface="Arial"/>
            </a:endParaRPr>
          </a:p>
        </p:txBody>
      </p:sp>
      <p:sp>
        <p:nvSpPr>
          <p:cNvPr id="319" name="CustomShape 9"/>
          <p:cNvSpPr/>
          <p:nvPr/>
        </p:nvSpPr>
        <p:spPr>
          <a:xfrm>
            <a:off x="5522760" y="1310040"/>
            <a:ext cx="1474920" cy="212760"/>
          </a:xfrm>
          <a:prstGeom prst="rect">
            <a:avLst/>
          </a:prstGeom>
          <a:solidFill>
            <a:srgbClr val="749ED1"/>
          </a:solidFill>
          <a:ln>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pPr>
            <a:r>
              <a:rPr lang="en-US" sz="800" b="0" strike="noStrike" spc="-1">
                <a:solidFill>
                  <a:srgbClr val="FFFFFF"/>
                </a:solidFill>
                <a:latin typeface="Century Gothic"/>
                <a:ea typeface="DejaVu Sans"/>
              </a:rPr>
              <a:t>Classes CSV</a:t>
            </a:r>
            <a:endParaRPr lang="en-US" sz="800" b="0" strike="noStrike" spc="-1">
              <a:latin typeface="Arial"/>
            </a:endParaRPr>
          </a:p>
        </p:txBody>
      </p:sp>
      <p:sp>
        <p:nvSpPr>
          <p:cNvPr id="320" name="CustomShape 10"/>
          <p:cNvSpPr/>
          <p:nvPr/>
        </p:nvSpPr>
        <p:spPr>
          <a:xfrm>
            <a:off x="7586280" y="546840"/>
            <a:ext cx="1848960" cy="1017360"/>
          </a:xfrm>
          <a:prstGeom prst="rect">
            <a:avLst/>
          </a:prstGeom>
          <a:ln>
            <a:round/>
          </a:ln>
        </p:spPr>
        <p:style>
          <a:lnRef idx="2">
            <a:schemeClr val="accent1">
              <a:shade val="50000"/>
            </a:schemeClr>
          </a:lnRef>
          <a:fillRef idx="1">
            <a:schemeClr val="accent1"/>
          </a:fillRef>
          <a:effectRef idx="0">
            <a:schemeClr val="accent1"/>
          </a:effectRef>
          <a:fontRef idx="minor"/>
        </p:style>
        <p:txBody>
          <a:bodyPr lIns="90000" tIns="45000" rIns="90000" bIns="45000">
            <a:noAutofit/>
          </a:bodyPr>
          <a:lstStyle/>
          <a:p>
            <a:pPr>
              <a:lnSpc>
                <a:spcPct val="100000"/>
              </a:lnSpc>
            </a:pPr>
            <a:r>
              <a:rPr lang="en-US" sz="800" b="1" strike="noStrike" spc="-1">
                <a:solidFill>
                  <a:srgbClr val="000000"/>
                </a:solidFill>
                <a:latin typeface="Century Gothic"/>
                <a:ea typeface="DejaVu Sans"/>
              </a:rPr>
              <a:t>Matterport Mask-RCNN</a:t>
            </a:r>
            <a:endParaRPr lang="en-US" sz="800" b="1" strike="noStrike" spc="-1">
              <a:solidFill>
                <a:srgbClr val="000000"/>
              </a:solidFill>
              <a:latin typeface="Arial"/>
            </a:endParaRPr>
          </a:p>
        </p:txBody>
      </p:sp>
      <p:sp>
        <p:nvSpPr>
          <p:cNvPr id="321" name="CustomShape 11"/>
          <p:cNvSpPr/>
          <p:nvPr/>
        </p:nvSpPr>
        <p:spPr>
          <a:xfrm>
            <a:off x="7773120" y="973440"/>
            <a:ext cx="1474920" cy="212760"/>
          </a:xfrm>
          <a:prstGeom prst="rect">
            <a:avLst/>
          </a:prstGeom>
          <a:solidFill>
            <a:srgbClr val="D883FF"/>
          </a:solidFill>
          <a:ln>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pPr>
            <a:r>
              <a:rPr lang="en-US" sz="800" b="0" strike="noStrike" spc="-1">
                <a:solidFill>
                  <a:srgbClr val="FFFFFF"/>
                </a:solidFill>
                <a:latin typeface="Century Gothic"/>
                <a:ea typeface="DejaVu Sans"/>
              </a:rPr>
              <a:t>DataSet</a:t>
            </a:r>
            <a:endParaRPr lang="en-US" sz="800" b="0" strike="noStrike" spc="-1">
              <a:latin typeface="Arial"/>
            </a:endParaRPr>
          </a:p>
        </p:txBody>
      </p:sp>
      <p:sp>
        <p:nvSpPr>
          <p:cNvPr id="322" name="CustomShape 12"/>
          <p:cNvSpPr/>
          <p:nvPr/>
        </p:nvSpPr>
        <p:spPr>
          <a:xfrm>
            <a:off x="7142400" y="840600"/>
            <a:ext cx="526680" cy="210240"/>
          </a:xfrm>
          <a:custGeom>
            <a:avLst/>
            <a:gdLst/>
            <a:ahLst/>
            <a:cxnLst/>
            <a:rect l="l" t="t" r="r" b="b"/>
            <a:pathLst>
              <a:path w="21600" h="21600">
                <a:moveTo>
                  <a:pt x="0" y="0"/>
                </a:moveTo>
                <a:lnTo>
                  <a:pt x="21600" y="21600"/>
                </a:lnTo>
              </a:path>
            </a:pathLst>
          </a:custGeom>
          <a:noFill/>
          <a:ln w="44280">
            <a:solidFill>
              <a:srgbClr val="002060"/>
            </a:solidFill>
            <a:round/>
            <a:tailEnd type="triangle" w="med" len="med"/>
          </a:ln>
        </p:spPr>
        <p:style>
          <a:lnRef idx="1">
            <a:schemeClr val="accent1"/>
          </a:lnRef>
          <a:fillRef idx="0">
            <a:schemeClr val="accent1"/>
          </a:fillRef>
          <a:effectRef idx="0">
            <a:schemeClr val="accent1"/>
          </a:effectRef>
          <a:fontRef idx="minor"/>
        </p:style>
      </p:sp>
      <p:sp>
        <p:nvSpPr>
          <p:cNvPr id="323" name="CustomShape 13"/>
          <p:cNvSpPr/>
          <p:nvPr/>
        </p:nvSpPr>
        <p:spPr>
          <a:xfrm flipV="1">
            <a:off x="7142400" y="1115640"/>
            <a:ext cx="526680" cy="210240"/>
          </a:xfrm>
          <a:custGeom>
            <a:avLst/>
            <a:gdLst/>
            <a:ahLst/>
            <a:cxnLst/>
            <a:rect l="l" t="t" r="r" b="b"/>
            <a:pathLst>
              <a:path w="21600" h="21600">
                <a:moveTo>
                  <a:pt x="0" y="0"/>
                </a:moveTo>
                <a:lnTo>
                  <a:pt x="21600" y="21600"/>
                </a:lnTo>
              </a:path>
            </a:pathLst>
          </a:custGeom>
          <a:noFill/>
          <a:ln w="44280">
            <a:solidFill>
              <a:srgbClr val="002060"/>
            </a:solidFill>
            <a:round/>
            <a:tailEnd type="triangle" w="med" len="med"/>
          </a:ln>
        </p:spPr>
        <p:style>
          <a:lnRef idx="1">
            <a:schemeClr val="accent1"/>
          </a:lnRef>
          <a:fillRef idx="0">
            <a:schemeClr val="accent1"/>
          </a:fillRef>
          <a:effectRef idx="0">
            <a:schemeClr val="accent1"/>
          </a:effectRef>
          <a:fontRef idx="minor"/>
        </p:style>
      </p:sp>
      <p:sp>
        <p:nvSpPr>
          <p:cNvPr id="324" name="CustomShape 14"/>
          <p:cNvSpPr/>
          <p:nvPr/>
        </p:nvSpPr>
        <p:spPr>
          <a:xfrm flipV="1">
            <a:off x="7176240" y="1080360"/>
            <a:ext cx="492840" cy="3960"/>
          </a:xfrm>
          <a:custGeom>
            <a:avLst/>
            <a:gdLst/>
            <a:ahLst/>
            <a:cxnLst/>
            <a:rect l="l" t="t" r="r" b="b"/>
            <a:pathLst>
              <a:path w="21600" h="21600">
                <a:moveTo>
                  <a:pt x="0" y="0"/>
                </a:moveTo>
                <a:lnTo>
                  <a:pt x="21600" y="21600"/>
                </a:lnTo>
              </a:path>
            </a:pathLst>
          </a:custGeom>
          <a:noFill/>
          <a:ln w="44280">
            <a:solidFill>
              <a:srgbClr val="002060"/>
            </a:solidFill>
            <a:round/>
            <a:tailEnd type="triangle" w="med" len="med"/>
          </a:ln>
        </p:spPr>
        <p:style>
          <a:lnRef idx="1">
            <a:schemeClr val="accent1"/>
          </a:lnRef>
          <a:fillRef idx="0">
            <a:schemeClr val="accent1"/>
          </a:fillRef>
          <a:effectRef idx="0">
            <a:schemeClr val="accent1"/>
          </a:effectRef>
          <a:fontRef idx="minor"/>
        </p:style>
      </p:sp>
      <p:sp>
        <p:nvSpPr>
          <p:cNvPr id="325" name="CustomShape 15"/>
          <p:cNvSpPr/>
          <p:nvPr/>
        </p:nvSpPr>
        <p:spPr>
          <a:xfrm>
            <a:off x="9796320" y="546840"/>
            <a:ext cx="1848960" cy="1017360"/>
          </a:xfrm>
          <a:prstGeom prst="rect">
            <a:avLst/>
          </a:prstGeom>
          <a:ln>
            <a:round/>
          </a:ln>
        </p:spPr>
        <p:style>
          <a:lnRef idx="2">
            <a:schemeClr val="accent1">
              <a:shade val="50000"/>
            </a:schemeClr>
          </a:lnRef>
          <a:fillRef idx="1">
            <a:schemeClr val="accent1"/>
          </a:fillRef>
          <a:effectRef idx="0">
            <a:schemeClr val="accent1"/>
          </a:effectRef>
          <a:fontRef idx="minor"/>
        </p:style>
        <p:txBody>
          <a:bodyPr lIns="90000" tIns="45000" rIns="90000" bIns="45000">
            <a:noAutofit/>
          </a:bodyPr>
          <a:lstStyle/>
          <a:p>
            <a:pPr>
              <a:lnSpc>
                <a:spcPct val="100000"/>
              </a:lnSpc>
            </a:pPr>
            <a:r>
              <a:rPr lang="en-US" sz="800" b="1" strike="noStrike" spc="-1">
                <a:solidFill>
                  <a:srgbClr val="000000"/>
                </a:solidFill>
                <a:latin typeface="Century Gothic"/>
                <a:ea typeface="DejaVu Sans"/>
              </a:rPr>
              <a:t>Keras/Tensorflow</a:t>
            </a:r>
            <a:endParaRPr lang="en-US" sz="800" b="1" strike="noStrike" spc="-1">
              <a:solidFill>
                <a:srgbClr val="000000"/>
              </a:solidFill>
              <a:latin typeface="Arial"/>
            </a:endParaRPr>
          </a:p>
        </p:txBody>
      </p:sp>
      <p:sp>
        <p:nvSpPr>
          <p:cNvPr id="326" name="CustomShape 16"/>
          <p:cNvSpPr/>
          <p:nvPr/>
        </p:nvSpPr>
        <p:spPr>
          <a:xfrm>
            <a:off x="9983160" y="967320"/>
            <a:ext cx="1475280" cy="212760"/>
          </a:xfrm>
          <a:prstGeom prst="rect">
            <a:avLst/>
          </a:prstGeom>
          <a:solidFill>
            <a:srgbClr val="FF7E79"/>
          </a:solidFill>
          <a:ln>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pPr>
            <a:r>
              <a:rPr lang="en-US" sz="800" b="0" strike="noStrike" spc="-1">
                <a:solidFill>
                  <a:srgbClr val="FFFFFF"/>
                </a:solidFill>
                <a:latin typeface="Century Gothic"/>
                <a:ea typeface="DejaVu Sans"/>
              </a:rPr>
              <a:t>Train</a:t>
            </a:r>
            <a:endParaRPr lang="en-US" sz="800" b="0" strike="noStrike" spc="-1">
              <a:latin typeface="Arial"/>
            </a:endParaRPr>
          </a:p>
        </p:txBody>
      </p:sp>
      <p:sp>
        <p:nvSpPr>
          <p:cNvPr id="327" name="CustomShape 17"/>
          <p:cNvSpPr/>
          <p:nvPr/>
        </p:nvSpPr>
        <p:spPr>
          <a:xfrm flipV="1">
            <a:off x="9376200" y="1078920"/>
            <a:ext cx="492480" cy="3960"/>
          </a:xfrm>
          <a:custGeom>
            <a:avLst/>
            <a:gdLst/>
            <a:ahLst/>
            <a:cxnLst/>
            <a:rect l="l" t="t" r="r" b="b"/>
            <a:pathLst>
              <a:path w="21600" h="21600">
                <a:moveTo>
                  <a:pt x="0" y="0"/>
                </a:moveTo>
                <a:lnTo>
                  <a:pt x="21600" y="21600"/>
                </a:lnTo>
              </a:path>
            </a:pathLst>
          </a:custGeom>
          <a:noFill/>
          <a:ln w="44280">
            <a:solidFill>
              <a:srgbClr val="002060"/>
            </a:solidFill>
            <a:round/>
            <a:tailEnd type="triangle" w="med" len="med"/>
          </a:ln>
        </p:spPr>
        <p:style>
          <a:lnRef idx="1">
            <a:schemeClr val="accent1"/>
          </a:lnRef>
          <a:fillRef idx="0">
            <a:schemeClr val="accent1"/>
          </a:fillRef>
          <a:effectRef idx="0">
            <a:schemeClr val="accent1"/>
          </a:effectRef>
          <a:fontRef idx="minor"/>
        </p:style>
      </p:sp>
      <p:sp>
        <p:nvSpPr>
          <p:cNvPr id="328" name="CustomShape 18"/>
          <p:cNvSpPr/>
          <p:nvPr/>
        </p:nvSpPr>
        <p:spPr>
          <a:xfrm>
            <a:off x="5212080" y="457200"/>
            <a:ext cx="2194560" cy="1191240"/>
          </a:xfrm>
          <a:prstGeom prst="rect">
            <a:avLst/>
          </a:prstGeom>
          <a:noFill/>
          <a:ln w="10080">
            <a:solidFill>
              <a:srgbClr val="FF0000"/>
            </a:solidFill>
            <a:prstDash val="dash"/>
            <a:round/>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1684256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8" name="CustomShape 1"/>
          <p:cNvSpPr/>
          <p:nvPr/>
        </p:nvSpPr>
        <p:spPr>
          <a:xfrm>
            <a:off x="488520" y="6025320"/>
            <a:ext cx="5425920" cy="27216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noAutofit/>
          </a:bodyPr>
          <a:lstStyle/>
          <a:p>
            <a:pPr>
              <a:lnSpc>
                <a:spcPct val="100000"/>
              </a:lnSpc>
            </a:pPr>
            <a:r>
              <a:rPr lang="en-US" sz="1200" b="0" u="sng" strike="noStrike" spc="-1">
                <a:solidFill>
                  <a:srgbClr val="0000FF"/>
                </a:solidFill>
                <a:uFill>
                  <a:solidFill>
                    <a:srgbClr val="FFFFFF"/>
                  </a:solidFill>
                </a:uFill>
                <a:latin typeface="Century Gothic"/>
                <a:ea typeface="DejaVu Sans"/>
                <a:hlinkClick r:id="rId2"/>
              </a:rPr>
              <a:t>https://www.kaggle.com/c/imaterialist-fashion-2019-FGVC6/overview</a:t>
            </a:r>
            <a:endParaRPr lang="en-US" sz="1200" b="0" strike="noStrike" spc="-1">
              <a:latin typeface="Arial"/>
            </a:endParaRPr>
          </a:p>
        </p:txBody>
      </p:sp>
      <p:sp>
        <p:nvSpPr>
          <p:cNvPr id="339" name="CustomShape 2"/>
          <p:cNvSpPr/>
          <p:nvPr/>
        </p:nvSpPr>
        <p:spPr>
          <a:xfrm>
            <a:off x="586080" y="548640"/>
            <a:ext cx="5174640" cy="82116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noAutofit/>
          </a:bodyPr>
          <a:lstStyle/>
          <a:p>
            <a:pPr>
              <a:lnSpc>
                <a:spcPct val="100000"/>
              </a:lnSpc>
            </a:pPr>
            <a:r>
              <a:rPr lang="en-US" sz="2800" b="1" strike="noStrike" spc="-1">
                <a:solidFill>
                  <a:srgbClr val="363D46"/>
                </a:solidFill>
                <a:latin typeface="Century Gothic"/>
                <a:ea typeface="DejaVu Sans"/>
              </a:rPr>
              <a:t>Fashion Segmentation</a:t>
            </a:r>
            <a:endParaRPr lang="en-US" sz="2800" b="0" strike="noStrike" spc="-1">
              <a:latin typeface="Arial"/>
            </a:endParaRPr>
          </a:p>
          <a:p>
            <a:pPr>
              <a:lnSpc>
                <a:spcPct val="100000"/>
              </a:lnSpc>
            </a:pPr>
            <a:r>
              <a:rPr lang="en-US" sz="1800" b="0" strike="noStrike" spc="-1">
                <a:solidFill>
                  <a:srgbClr val="000000"/>
                </a:solidFill>
                <a:latin typeface="Century Gothic"/>
                <a:ea typeface="DejaVu Sans"/>
              </a:rPr>
              <a:t>Matterport Mask RCNN Implementation</a:t>
            </a:r>
            <a:endParaRPr lang="en-US" sz="1800" b="0" strike="noStrike" spc="-1">
              <a:latin typeface="Arial"/>
            </a:endParaRPr>
          </a:p>
        </p:txBody>
      </p:sp>
      <p:pic>
        <p:nvPicPr>
          <p:cNvPr id="340" name="Picture 339"/>
          <p:cNvPicPr/>
          <p:nvPr/>
        </p:nvPicPr>
        <p:blipFill>
          <a:blip r:embed="rId3"/>
          <a:stretch/>
        </p:blipFill>
        <p:spPr>
          <a:xfrm>
            <a:off x="5116680" y="3020224"/>
            <a:ext cx="1741320" cy="2559960"/>
          </a:xfrm>
          <a:prstGeom prst="rect">
            <a:avLst/>
          </a:prstGeom>
          <a:ln>
            <a:noFill/>
          </a:ln>
        </p:spPr>
      </p:pic>
      <p:pic>
        <p:nvPicPr>
          <p:cNvPr id="341" name="Picture 340"/>
          <p:cNvPicPr/>
          <p:nvPr/>
        </p:nvPicPr>
        <p:blipFill>
          <a:blip r:embed="rId4"/>
          <a:stretch/>
        </p:blipFill>
        <p:spPr>
          <a:xfrm>
            <a:off x="7040880" y="2939224"/>
            <a:ext cx="4658040" cy="2640960"/>
          </a:xfrm>
          <a:prstGeom prst="rect">
            <a:avLst/>
          </a:prstGeom>
          <a:ln>
            <a:noFill/>
          </a:ln>
        </p:spPr>
      </p:pic>
      <p:sp>
        <p:nvSpPr>
          <p:cNvPr id="342" name="CustomShape 3"/>
          <p:cNvSpPr/>
          <p:nvPr/>
        </p:nvSpPr>
        <p:spPr>
          <a:xfrm>
            <a:off x="5394960" y="628560"/>
            <a:ext cx="1848960" cy="1017360"/>
          </a:xfrm>
          <a:prstGeom prst="rect">
            <a:avLst/>
          </a:prstGeom>
          <a:ln>
            <a:round/>
          </a:ln>
        </p:spPr>
        <p:style>
          <a:lnRef idx="2">
            <a:schemeClr val="accent1">
              <a:shade val="50000"/>
            </a:schemeClr>
          </a:lnRef>
          <a:fillRef idx="1">
            <a:schemeClr val="accent1"/>
          </a:fillRef>
          <a:effectRef idx="0">
            <a:schemeClr val="accent1"/>
          </a:effectRef>
          <a:fontRef idx="minor"/>
        </p:style>
        <p:txBody>
          <a:bodyPr lIns="90000" tIns="45000" rIns="90000" bIns="45000">
            <a:noAutofit/>
          </a:bodyPr>
          <a:lstStyle/>
          <a:p>
            <a:pPr>
              <a:lnSpc>
                <a:spcPct val="100000"/>
              </a:lnSpc>
            </a:pPr>
            <a:r>
              <a:rPr lang="en-US" sz="800" b="1" strike="noStrike" spc="-1">
                <a:solidFill>
                  <a:srgbClr val="000000"/>
                </a:solidFill>
                <a:latin typeface="Century Gothic"/>
                <a:ea typeface="DejaVu Sans"/>
              </a:rPr>
              <a:t>Kaggle Data</a:t>
            </a:r>
            <a:endParaRPr lang="en-US" sz="800" b="1" strike="noStrike" spc="-1">
              <a:solidFill>
                <a:srgbClr val="000000"/>
              </a:solidFill>
              <a:latin typeface="Arial"/>
            </a:endParaRPr>
          </a:p>
        </p:txBody>
      </p:sp>
      <p:sp>
        <p:nvSpPr>
          <p:cNvPr id="343" name="CustomShape 4"/>
          <p:cNvSpPr/>
          <p:nvPr/>
        </p:nvSpPr>
        <p:spPr>
          <a:xfrm>
            <a:off x="5541480" y="820440"/>
            <a:ext cx="1474920" cy="212760"/>
          </a:xfrm>
          <a:prstGeom prst="rect">
            <a:avLst/>
          </a:prstGeom>
          <a:solidFill>
            <a:srgbClr val="92D050"/>
          </a:solidFill>
          <a:ln>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pPr>
            <a:r>
              <a:rPr lang="en-US" sz="800" b="0" strike="noStrike" spc="-1">
                <a:solidFill>
                  <a:srgbClr val="FFFFFF"/>
                </a:solidFill>
                <a:latin typeface="Century Gothic"/>
                <a:ea typeface="DejaVu Sans"/>
              </a:rPr>
              <a:t>Images</a:t>
            </a:r>
            <a:endParaRPr lang="en-US" sz="800" b="0" strike="noStrike" spc="-1">
              <a:latin typeface="Arial"/>
            </a:endParaRPr>
          </a:p>
        </p:txBody>
      </p:sp>
      <p:sp>
        <p:nvSpPr>
          <p:cNvPr id="344" name="CustomShape 5"/>
          <p:cNvSpPr/>
          <p:nvPr/>
        </p:nvSpPr>
        <p:spPr>
          <a:xfrm>
            <a:off x="5541480" y="1105920"/>
            <a:ext cx="1474920" cy="213120"/>
          </a:xfrm>
          <a:prstGeom prst="rect">
            <a:avLst/>
          </a:prstGeom>
          <a:solidFill>
            <a:srgbClr val="FFC000"/>
          </a:solidFill>
          <a:ln>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pPr>
            <a:r>
              <a:rPr lang="en-US" sz="800" b="0" strike="noStrike" spc="-1">
                <a:solidFill>
                  <a:srgbClr val="FFFFFF"/>
                </a:solidFill>
                <a:latin typeface="Century Gothic"/>
                <a:ea typeface="DejaVu Sans"/>
              </a:rPr>
              <a:t>Train CSV</a:t>
            </a:r>
            <a:endParaRPr lang="en-US" sz="800" b="0" strike="noStrike" spc="-1">
              <a:latin typeface="Arial"/>
            </a:endParaRPr>
          </a:p>
        </p:txBody>
      </p:sp>
      <p:sp>
        <p:nvSpPr>
          <p:cNvPr id="345" name="CustomShape 6"/>
          <p:cNvSpPr/>
          <p:nvPr/>
        </p:nvSpPr>
        <p:spPr>
          <a:xfrm>
            <a:off x="5541480" y="1391760"/>
            <a:ext cx="1474920" cy="212760"/>
          </a:xfrm>
          <a:prstGeom prst="rect">
            <a:avLst/>
          </a:prstGeom>
          <a:solidFill>
            <a:srgbClr val="749ED1"/>
          </a:solidFill>
          <a:ln>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pPr>
            <a:r>
              <a:rPr lang="en-US" sz="800" b="0" strike="noStrike" spc="-1">
                <a:solidFill>
                  <a:srgbClr val="FFFFFF"/>
                </a:solidFill>
                <a:latin typeface="Century Gothic"/>
                <a:ea typeface="DejaVu Sans"/>
              </a:rPr>
              <a:t>Classes CSV</a:t>
            </a:r>
            <a:endParaRPr lang="en-US" sz="800" b="0" strike="noStrike" spc="-1">
              <a:latin typeface="Arial"/>
            </a:endParaRPr>
          </a:p>
        </p:txBody>
      </p:sp>
      <p:sp>
        <p:nvSpPr>
          <p:cNvPr id="346" name="CustomShape 7"/>
          <p:cNvSpPr/>
          <p:nvPr/>
        </p:nvSpPr>
        <p:spPr>
          <a:xfrm>
            <a:off x="7605000" y="628560"/>
            <a:ext cx="1848960" cy="1017360"/>
          </a:xfrm>
          <a:prstGeom prst="rect">
            <a:avLst/>
          </a:prstGeom>
          <a:ln>
            <a:round/>
          </a:ln>
        </p:spPr>
        <p:style>
          <a:lnRef idx="2">
            <a:schemeClr val="accent1">
              <a:shade val="50000"/>
            </a:schemeClr>
          </a:lnRef>
          <a:fillRef idx="1">
            <a:schemeClr val="accent1"/>
          </a:fillRef>
          <a:effectRef idx="0">
            <a:schemeClr val="accent1"/>
          </a:effectRef>
          <a:fontRef idx="minor"/>
        </p:style>
        <p:txBody>
          <a:bodyPr lIns="90000" tIns="45000" rIns="90000" bIns="45000">
            <a:noAutofit/>
          </a:bodyPr>
          <a:lstStyle/>
          <a:p>
            <a:pPr>
              <a:lnSpc>
                <a:spcPct val="100000"/>
              </a:lnSpc>
            </a:pPr>
            <a:r>
              <a:rPr lang="en-US" sz="800" b="1" strike="noStrike" spc="-1">
                <a:solidFill>
                  <a:srgbClr val="000000"/>
                </a:solidFill>
                <a:latin typeface="Century Gothic"/>
                <a:ea typeface="DejaVu Sans"/>
              </a:rPr>
              <a:t>Matterport Mask-RCNN</a:t>
            </a:r>
            <a:endParaRPr lang="en-US" sz="800" b="1" strike="noStrike" spc="-1">
              <a:solidFill>
                <a:srgbClr val="000000"/>
              </a:solidFill>
              <a:latin typeface="Arial"/>
            </a:endParaRPr>
          </a:p>
        </p:txBody>
      </p:sp>
      <p:sp>
        <p:nvSpPr>
          <p:cNvPr id="347" name="CustomShape 8"/>
          <p:cNvSpPr/>
          <p:nvPr/>
        </p:nvSpPr>
        <p:spPr>
          <a:xfrm>
            <a:off x="7791840" y="1055160"/>
            <a:ext cx="1474920" cy="212760"/>
          </a:xfrm>
          <a:prstGeom prst="rect">
            <a:avLst/>
          </a:prstGeom>
          <a:solidFill>
            <a:srgbClr val="D883FF"/>
          </a:solidFill>
          <a:ln>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pPr>
            <a:r>
              <a:rPr lang="en-US" sz="800" b="0" strike="noStrike" spc="-1">
                <a:solidFill>
                  <a:srgbClr val="FFFFFF"/>
                </a:solidFill>
                <a:latin typeface="Century Gothic"/>
                <a:ea typeface="DejaVu Sans"/>
              </a:rPr>
              <a:t>DataSet</a:t>
            </a:r>
            <a:endParaRPr lang="en-US" sz="800" b="0" strike="noStrike" spc="-1">
              <a:latin typeface="Arial"/>
            </a:endParaRPr>
          </a:p>
        </p:txBody>
      </p:sp>
      <p:sp>
        <p:nvSpPr>
          <p:cNvPr id="348" name="CustomShape 9"/>
          <p:cNvSpPr/>
          <p:nvPr/>
        </p:nvSpPr>
        <p:spPr>
          <a:xfrm>
            <a:off x="7161120" y="922320"/>
            <a:ext cx="526680" cy="210240"/>
          </a:xfrm>
          <a:custGeom>
            <a:avLst/>
            <a:gdLst/>
            <a:ahLst/>
            <a:cxnLst/>
            <a:rect l="l" t="t" r="r" b="b"/>
            <a:pathLst>
              <a:path w="21600" h="21600">
                <a:moveTo>
                  <a:pt x="0" y="0"/>
                </a:moveTo>
                <a:lnTo>
                  <a:pt x="21600" y="21600"/>
                </a:lnTo>
              </a:path>
            </a:pathLst>
          </a:custGeom>
          <a:noFill/>
          <a:ln w="44280">
            <a:solidFill>
              <a:srgbClr val="002060"/>
            </a:solidFill>
            <a:round/>
            <a:tailEnd type="triangle" w="med" len="med"/>
          </a:ln>
        </p:spPr>
        <p:style>
          <a:lnRef idx="1">
            <a:schemeClr val="accent1"/>
          </a:lnRef>
          <a:fillRef idx="0">
            <a:schemeClr val="accent1"/>
          </a:fillRef>
          <a:effectRef idx="0">
            <a:schemeClr val="accent1"/>
          </a:effectRef>
          <a:fontRef idx="minor"/>
        </p:style>
      </p:sp>
      <p:sp>
        <p:nvSpPr>
          <p:cNvPr id="349" name="CustomShape 10"/>
          <p:cNvSpPr/>
          <p:nvPr/>
        </p:nvSpPr>
        <p:spPr>
          <a:xfrm flipV="1">
            <a:off x="7161120" y="1197360"/>
            <a:ext cx="526680" cy="210240"/>
          </a:xfrm>
          <a:custGeom>
            <a:avLst/>
            <a:gdLst/>
            <a:ahLst/>
            <a:cxnLst/>
            <a:rect l="l" t="t" r="r" b="b"/>
            <a:pathLst>
              <a:path w="21600" h="21600">
                <a:moveTo>
                  <a:pt x="0" y="0"/>
                </a:moveTo>
                <a:lnTo>
                  <a:pt x="21600" y="21600"/>
                </a:lnTo>
              </a:path>
            </a:pathLst>
          </a:custGeom>
          <a:noFill/>
          <a:ln w="44280">
            <a:solidFill>
              <a:srgbClr val="002060"/>
            </a:solidFill>
            <a:round/>
            <a:tailEnd type="triangle" w="med" len="med"/>
          </a:ln>
        </p:spPr>
        <p:style>
          <a:lnRef idx="1">
            <a:schemeClr val="accent1"/>
          </a:lnRef>
          <a:fillRef idx="0">
            <a:schemeClr val="accent1"/>
          </a:fillRef>
          <a:effectRef idx="0">
            <a:schemeClr val="accent1"/>
          </a:effectRef>
          <a:fontRef idx="minor"/>
        </p:style>
      </p:sp>
      <p:sp>
        <p:nvSpPr>
          <p:cNvPr id="350" name="CustomShape 11"/>
          <p:cNvSpPr/>
          <p:nvPr/>
        </p:nvSpPr>
        <p:spPr>
          <a:xfrm flipV="1">
            <a:off x="7194960" y="1162080"/>
            <a:ext cx="492840" cy="3960"/>
          </a:xfrm>
          <a:custGeom>
            <a:avLst/>
            <a:gdLst/>
            <a:ahLst/>
            <a:cxnLst/>
            <a:rect l="l" t="t" r="r" b="b"/>
            <a:pathLst>
              <a:path w="21600" h="21600">
                <a:moveTo>
                  <a:pt x="0" y="0"/>
                </a:moveTo>
                <a:lnTo>
                  <a:pt x="21600" y="21600"/>
                </a:lnTo>
              </a:path>
            </a:pathLst>
          </a:custGeom>
          <a:noFill/>
          <a:ln w="44280">
            <a:solidFill>
              <a:srgbClr val="002060"/>
            </a:solidFill>
            <a:round/>
            <a:tailEnd type="triangle" w="med" len="med"/>
          </a:ln>
        </p:spPr>
        <p:style>
          <a:lnRef idx="1">
            <a:schemeClr val="accent1"/>
          </a:lnRef>
          <a:fillRef idx="0">
            <a:schemeClr val="accent1"/>
          </a:fillRef>
          <a:effectRef idx="0">
            <a:schemeClr val="accent1"/>
          </a:effectRef>
          <a:fontRef idx="minor"/>
        </p:style>
      </p:sp>
      <p:sp>
        <p:nvSpPr>
          <p:cNvPr id="351" name="CustomShape 12"/>
          <p:cNvSpPr/>
          <p:nvPr/>
        </p:nvSpPr>
        <p:spPr>
          <a:xfrm>
            <a:off x="9815040" y="628560"/>
            <a:ext cx="1848960" cy="1017360"/>
          </a:xfrm>
          <a:prstGeom prst="rect">
            <a:avLst/>
          </a:prstGeom>
          <a:ln>
            <a:round/>
          </a:ln>
        </p:spPr>
        <p:style>
          <a:lnRef idx="2">
            <a:schemeClr val="accent1">
              <a:shade val="50000"/>
            </a:schemeClr>
          </a:lnRef>
          <a:fillRef idx="1">
            <a:schemeClr val="accent1"/>
          </a:fillRef>
          <a:effectRef idx="0">
            <a:schemeClr val="accent1"/>
          </a:effectRef>
          <a:fontRef idx="minor"/>
        </p:style>
        <p:txBody>
          <a:bodyPr lIns="90000" tIns="45000" rIns="90000" bIns="45000">
            <a:noAutofit/>
          </a:bodyPr>
          <a:lstStyle/>
          <a:p>
            <a:pPr>
              <a:lnSpc>
                <a:spcPct val="100000"/>
              </a:lnSpc>
            </a:pPr>
            <a:r>
              <a:rPr lang="en-US" sz="800" b="1" strike="noStrike" spc="-1">
                <a:solidFill>
                  <a:srgbClr val="000000"/>
                </a:solidFill>
                <a:latin typeface="Century Gothic"/>
                <a:ea typeface="DejaVu Sans"/>
              </a:rPr>
              <a:t>Keras/Tensorflow</a:t>
            </a:r>
            <a:endParaRPr lang="en-US" sz="800" b="1" strike="noStrike" spc="-1">
              <a:solidFill>
                <a:srgbClr val="000000"/>
              </a:solidFill>
              <a:latin typeface="Arial"/>
            </a:endParaRPr>
          </a:p>
        </p:txBody>
      </p:sp>
      <p:sp>
        <p:nvSpPr>
          <p:cNvPr id="352" name="CustomShape 13"/>
          <p:cNvSpPr/>
          <p:nvPr/>
        </p:nvSpPr>
        <p:spPr>
          <a:xfrm>
            <a:off x="10001880" y="1049040"/>
            <a:ext cx="1475280" cy="212760"/>
          </a:xfrm>
          <a:prstGeom prst="rect">
            <a:avLst/>
          </a:prstGeom>
          <a:solidFill>
            <a:srgbClr val="FF7E79"/>
          </a:solidFill>
          <a:ln>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pPr>
            <a:r>
              <a:rPr lang="en-US" sz="800" b="0" strike="noStrike" spc="-1">
                <a:solidFill>
                  <a:srgbClr val="FFFFFF"/>
                </a:solidFill>
                <a:latin typeface="Century Gothic"/>
                <a:ea typeface="DejaVu Sans"/>
              </a:rPr>
              <a:t>Train</a:t>
            </a:r>
            <a:endParaRPr lang="en-US" sz="800" b="0" strike="noStrike" spc="-1">
              <a:latin typeface="Arial"/>
            </a:endParaRPr>
          </a:p>
        </p:txBody>
      </p:sp>
      <p:sp>
        <p:nvSpPr>
          <p:cNvPr id="353" name="CustomShape 14"/>
          <p:cNvSpPr/>
          <p:nvPr/>
        </p:nvSpPr>
        <p:spPr>
          <a:xfrm flipV="1">
            <a:off x="9394920" y="1160640"/>
            <a:ext cx="492480" cy="3960"/>
          </a:xfrm>
          <a:custGeom>
            <a:avLst/>
            <a:gdLst/>
            <a:ahLst/>
            <a:cxnLst/>
            <a:rect l="l" t="t" r="r" b="b"/>
            <a:pathLst>
              <a:path w="21600" h="21600">
                <a:moveTo>
                  <a:pt x="0" y="0"/>
                </a:moveTo>
                <a:lnTo>
                  <a:pt x="21600" y="21600"/>
                </a:lnTo>
              </a:path>
            </a:pathLst>
          </a:custGeom>
          <a:noFill/>
          <a:ln w="44280">
            <a:solidFill>
              <a:srgbClr val="002060"/>
            </a:solidFill>
            <a:round/>
            <a:tailEnd type="triangle" w="med" len="med"/>
          </a:ln>
        </p:spPr>
        <p:style>
          <a:lnRef idx="1">
            <a:schemeClr val="accent1"/>
          </a:lnRef>
          <a:fillRef idx="0">
            <a:schemeClr val="accent1"/>
          </a:fillRef>
          <a:effectRef idx="0">
            <a:schemeClr val="accent1"/>
          </a:effectRef>
          <a:fontRef idx="minor"/>
        </p:style>
      </p:sp>
      <p:pic>
        <p:nvPicPr>
          <p:cNvPr id="354" name="Picture 353"/>
          <p:cNvPicPr/>
          <p:nvPr/>
        </p:nvPicPr>
        <p:blipFill>
          <a:blip r:embed="rId5"/>
          <a:stretch/>
        </p:blipFill>
        <p:spPr>
          <a:xfrm>
            <a:off x="667080" y="3046864"/>
            <a:ext cx="3904920" cy="2533320"/>
          </a:xfrm>
          <a:prstGeom prst="rect">
            <a:avLst/>
          </a:prstGeom>
          <a:ln>
            <a:noFill/>
          </a:ln>
        </p:spPr>
      </p:pic>
      <p:sp>
        <p:nvSpPr>
          <p:cNvPr id="355" name="CustomShape 15"/>
          <p:cNvSpPr/>
          <p:nvPr/>
        </p:nvSpPr>
        <p:spPr>
          <a:xfrm>
            <a:off x="284760" y="1645920"/>
            <a:ext cx="9682200" cy="13179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285840" indent="-160920">
              <a:lnSpc>
                <a:spcPct val="100000"/>
              </a:lnSpc>
              <a:spcAft>
                <a:spcPts val="601"/>
              </a:spcAft>
              <a:buClr>
                <a:srgbClr val="000000"/>
              </a:buClr>
              <a:buFont typeface="Arial"/>
              <a:buChar char="•"/>
            </a:pPr>
            <a:r>
              <a:rPr lang="en-US" sz="1600" b="0" strike="noStrike" spc="-1">
                <a:solidFill>
                  <a:srgbClr val="000000"/>
                </a:solidFill>
                <a:latin typeface="Century Gothic"/>
                <a:ea typeface="DejaVu Sans"/>
              </a:rPr>
              <a:t>Mask-RCNN Matterport implementation </a:t>
            </a:r>
            <a:endParaRPr lang="en-US" sz="1600" b="0" strike="noStrike" spc="-1">
              <a:latin typeface="Arial"/>
            </a:endParaRPr>
          </a:p>
          <a:p>
            <a:pPr marL="285840" indent="-160920">
              <a:lnSpc>
                <a:spcPct val="100000"/>
              </a:lnSpc>
              <a:spcAft>
                <a:spcPts val="601"/>
              </a:spcAft>
              <a:buClr>
                <a:srgbClr val="000000"/>
              </a:buClr>
              <a:buFont typeface="Arial"/>
              <a:buChar char="•"/>
            </a:pPr>
            <a:r>
              <a:rPr lang="en-US" sz="1600" b="0" strike="noStrike" spc="-1">
                <a:solidFill>
                  <a:srgbClr val="000000"/>
                </a:solidFill>
                <a:latin typeface="Century Gothic"/>
                <a:ea typeface="DejaVu Sans"/>
              </a:rPr>
              <a:t>Provides COCO-style Dataset structure to import the custom  data</a:t>
            </a:r>
            <a:endParaRPr lang="en-US" sz="1600" b="0" strike="noStrike" spc="-1">
              <a:latin typeface="Arial"/>
            </a:endParaRPr>
          </a:p>
          <a:p>
            <a:pPr marL="285840" indent="-160920">
              <a:lnSpc>
                <a:spcPct val="100000"/>
              </a:lnSpc>
              <a:buClr>
                <a:srgbClr val="000000"/>
              </a:buClr>
              <a:buFont typeface="Arial"/>
              <a:buChar char="•"/>
            </a:pPr>
            <a:r>
              <a:rPr lang="en-US" sz="1600" b="0" strike="noStrike" spc="-1">
                <a:solidFill>
                  <a:srgbClr val="000000"/>
                </a:solidFill>
                <a:latin typeface="Century Gothic"/>
                <a:ea typeface="DejaVu Sans"/>
              </a:rPr>
              <a:t>Dataset class used for image handling and training in Keras</a:t>
            </a:r>
            <a:endParaRPr lang="en-US" sz="1600" b="0" strike="noStrike" spc="-1">
              <a:latin typeface="Arial"/>
            </a:endParaRPr>
          </a:p>
        </p:txBody>
      </p:sp>
      <p:pic>
        <p:nvPicPr>
          <p:cNvPr id="356" name="Picture 355"/>
          <p:cNvPicPr/>
          <p:nvPr/>
        </p:nvPicPr>
        <p:blipFill>
          <a:blip r:embed="rId6"/>
          <a:stretch/>
        </p:blipFill>
        <p:spPr>
          <a:xfrm>
            <a:off x="4754880" y="1813320"/>
            <a:ext cx="1843560" cy="381240"/>
          </a:xfrm>
          <a:prstGeom prst="rect">
            <a:avLst/>
          </a:prstGeom>
          <a:ln>
            <a:noFill/>
          </a:ln>
        </p:spPr>
      </p:pic>
      <p:sp>
        <p:nvSpPr>
          <p:cNvPr id="357" name="CustomShape 16"/>
          <p:cNvSpPr/>
          <p:nvPr/>
        </p:nvSpPr>
        <p:spPr>
          <a:xfrm flipH="1">
            <a:off x="5760720" y="5672625"/>
            <a:ext cx="4497286" cy="260253"/>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noAutofit/>
          </a:bodyPr>
          <a:lstStyle/>
          <a:p>
            <a:pPr>
              <a:lnSpc>
                <a:spcPct val="100000"/>
              </a:lnSpc>
            </a:pPr>
            <a:r>
              <a:rPr lang="en-US" sz="800" b="1" i="1" strike="noStrike" spc="-1" dirty="0">
                <a:solidFill>
                  <a:srgbClr val="3B3B3B"/>
                </a:solidFill>
                <a:latin typeface="Century Gothic"/>
                <a:ea typeface="DejaVu Sans"/>
              </a:rPr>
              <a:t>Sample images with mask instances after loading into COCO-style dataset</a:t>
            </a:r>
            <a:endParaRPr lang="en-US" sz="800" b="1" strike="noStrike" spc="-1" dirty="0">
              <a:latin typeface="Arial"/>
            </a:endParaRPr>
          </a:p>
        </p:txBody>
      </p:sp>
      <p:sp>
        <p:nvSpPr>
          <p:cNvPr id="358" name="CustomShape 17"/>
          <p:cNvSpPr/>
          <p:nvPr/>
        </p:nvSpPr>
        <p:spPr>
          <a:xfrm>
            <a:off x="7406640" y="548640"/>
            <a:ext cx="2194560" cy="1191240"/>
          </a:xfrm>
          <a:prstGeom prst="rect">
            <a:avLst/>
          </a:prstGeom>
          <a:noFill/>
          <a:ln w="10080">
            <a:solidFill>
              <a:srgbClr val="FF0000"/>
            </a:solidFill>
            <a:prstDash val="dash"/>
            <a:round/>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6361695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9" name="CustomShape 1"/>
          <p:cNvSpPr/>
          <p:nvPr/>
        </p:nvSpPr>
        <p:spPr>
          <a:xfrm>
            <a:off x="559080" y="539280"/>
            <a:ext cx="5174640" cy="82116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noAutofit/>
          </a:bodyPr>
          <a:lstStyle/>
          <a:p>
            <a:pPr>
              <a:lnSpc>
                <a:spcPct val="100000"/>
              </a:lnSpc>
            </a:pPr>
            <a:r>
              <a:rPr lang="en-US" sz="2800" b="1" strike="noStrike" spc="-1">
                <a:solidFill>
                  <a:srgbClr val="363D46"/>
                </a:solidFill>
                <a:latin typeface="Century Gothic"/>
                <a:ea typeface="DejaVu Sans"/>
              </a:rPr>
              <a:t>Fashion Segmentation</a:t>
            </a:r>
            <a:endParaRPr lang="en-US" sz="2800" b="0" strike="noStrike" spc="-1">
              <a:latin typeface="Arial"/>
            </a:endParaRPr>
          </a:p>
          <a:p>
            <a:pPr>
              <a:lnSpc>
                <a:spcPct val="100000"/>
              </a:lnSpc>
            </a:pPr>
            <a:r>
              <a:rPr lang="en-US" sz="2000" b="0" strike="noStrike" spc="-1">
                <a:solidFill>
                  <a:srgbClr val="000000"/>
                </a:solidFill>
                <a:latin typeface="Century Gothic"/>
                <a:ea typeface="DejaVu Sans"/>
              </a:rPr>
              <a:t>Training Summary</a:t>
            </a:r>
            <a:endParaRPr lang="en-US" sz="2000" b="0" strike="noStrike" spc="-1">
              <a:latin typeface="Arial"/>
            </a:endParaRPr>
          </a:p>
        </p:txBody>
      </p:sp>
      <p:sp>
        <p:nvSpPr>
          <p:cNvPr id="360" name="CustomShape 2"/>
          <p:cNvSpPr/>
          <p:nvPr/>
        </p:nvSpPr>
        <p:spPr>
          <a:xfrm>
            <a:off x="5394960" y="628560"/>
            <a:ext cx="1848960" cy="1017360"/>
          </a:xfrm>
          <a:prstGeom prst="rect">
            <a:avLst/>
          </a:prstGeom>
          <a:ln>
            <a:round/>
          </a:ln>
        </p:spPr>
        <p:style>
          <a:lnRef idx="2">
            <a:schemeClr val="accent1">
              <a:shade val="50000"/>
            </a:schemeClr>
          </a:lnRef>
          <a:fillRef idx="1">
            <a:schemeClr val="accent1"/>
          </a:fillRef>
          <a:effectRef idx="0">
            <a:schemeClr val="accent1"/>
          </a:effectRef>
          <a:fontRef idx="minor"/>
        </p:style>
        <p:txBody>
          <a:bodyPr lIns="90000" tIns="45000" rIns="90000" bIns="45000">
            <a:noAutofit/>
          </a:bodyPr>
          <a:lstStyle/>
          <a:p>
            <a:pPr>
              <a:lnSpc>
                <a:spcPct val="100000"/>
              </a:lnSpc>
            </a:pPr>
            <a:r>
              <a:rPr lang="en-US" sz="800" b="1" strike="noStrike" spc="-1">
                <a:solidFill>
                  <a:srgbClr val="000000"/>
                </a:solidFill>
                <a:latin typeface="Century Gothic"/>
                <a:ea typeface="DejaVu Sans"/>
              </a:rPr>
              <a:t>Kaggle Data</a:t>
            </a:r>
            <a:endParaRPr lang="en-US" sz="800" b="1" strike="noStrike" spc="-1">
              <a:solidFill>
                <a:srgbClr val="000000"/>
              </a:solidFill>
              <a:latin typeface="Arial"/>
            </a:endParaRPr>
          </a:p>
        </p:txBody>
      </p:sp>
      <p:sp>
        <p:nvSpPr>
          <p:cNvPr id="361" name="CustomShape 3"/>
          <p:cNvSpPr/>
          <p:nvPr/>
        </p:nvSpPr>
        <p:spPr>
          <a:xfrm>
            <a:off x="7605000" y="628560"/>
            <a:ext cx="1848960" cy="1017360"/>
          </a:xfrm>
          <a:prstGeom prst="rect">
            <a:avLst/>
          </a:prstGeom>
          <a:ln>
            <a:round/>
          </a:ln>
        </p:spPr>
        <p:style>
          <a:lnRef idx="2">
            <a:schemeClr val="accent1">
              <a:shade val="50000"/>
            </a:schemeClr>
          </a:lnRef>
          <a:fillRef idx="1">
            <a:schemeClr val="accent1"/>
          </a:fillRef>
          <a:effectRef idx="0">
            <a:schemeClr val="accent1"/>
          </a:effectRef>
          <a:fontRef idx="minor"/>
        </p:style>
        <p:txBody>
          <a:bodyPr lIns="90000" tIns="45000" rIns="90000" bIns="45000">
            <a:noAutofit/>
          </a:bodyPr>
          <a:lstStyle/>
          <a:p>
            <a:pPr>
              <a:lnSpc>
                <a:spcPct val="100000"/>
              </a:lnSpc>
            </a:pPr>
            <a:r>
              <a:rPr lang="en-US" sz="800" b="1" strike="noStrike" spc="-1">
                <a:solidFill>
                  <a:srgbClr val="000000"/>
                </a:solidFill>
                <a:latin typeface="Century Gothic"/>
                <a:ea typeface="DejaVu Sans"/>
              </a:rPr>
              <a:t>Matterport Mask-RCNN</a:t>
            </a:r>
            <a:endParaRPr lang="en-US" sz="800" b="1" strike="noStrike" spc="-1">
              <a:solidFill>
                <a:srgbClr val="000000"/>
              </a:solidFill>
              <a:latin typeface="Arial"/>
            </a:endParaRPr>
          </a:p>
        </p:txBody>
      </p:sp>
      <p:sp>
        <p:nvSpPr>
          <p:cNvPr id="362" name="CustomShape 4"/>
          <p:cNvSpPr/>
          <p:nvPr/>
        </p:nvSpPr>
        <p:spPr>
          <a:xfrm>
            <a:off x="9815040" y="628560"/>
            <a:ext cx="1848960" cy="1017360"/>
          </a:xfrm>
          <a:prstGeom prst="rect">
            <a:avLst/>
          </a:prstGeom>
          <a:ln>
            <a:round/>
          </a:ln>
        </p:spPr>
        <p:style>
          <a:lnRef idx="2">
            <a:schemeClr val="accent1">
              <a:shade val="50000"/>
            </a:schemeClr>
          </a:lnRef>
          <a:fillRef idx="1">
            <a:schemeClr val="accent1"/>
          </a:fillRef>
          <a:effectRef idx="0">
            <a:schemeClr val="accent1"/>
          </a:effectRef>
          <a:fontRef idx="minor"/>
        </p:style>
        <p:txBody>
          <a:bodyPr lIns="90000" tIns="45000" rIns="90000" bIns="45000">
            <a:noAutofit/>
          </a:bodyPr>
          <a:lstStyle/>
          <a:p>
            <a:pPr>
              <a:lnSpc>
                <a:spcPct val="100000"/>
              </a:lnSpc>
            </a:pPr>
            <a:r>
              <a:rPr lang="en-US" sz="800" b="1" strike="noStrike" spc="-1">
                <a:solidFill>
                  <a:srgbClr val="000000"/>
                </a:solidFill>
                <a:latin typeface="Century Gothic"/>
                <a:ea typeface="DejaVu Sans"/>
              </a:rPr>
              <a:t>Keras/Tensorflow</a:t>
            </a:r>
            <a:endParaRPr lang="en-US" sz="800" b="1" strike="noStrike" spc="-1">
              <a:solidFill>
                <a:srgbClr val="000000"/>
              </a:solidFill>
              <a:latin typeface="Arial"/>
            </a:endParaRPr>
          </a:p>
        </p:txBody>
      </p:sp>
      <p:sp>
        <p:nvSpPr>
          <p:cNvPr id="363" name="CustomShape 5"/>
          <p:cNvSpPr/>
          <p:nvPr/>
        </p:nvSpPr>
        <p:spPr>
          <a:xfrm>
            <a:off x="5535000" y="820080"/>
            <a:ext cx="1474920" cy="212760"/>
          </a:xfrm>
          <a:prstGeom prst="rect">
            <a:avLst/>
          </a:prstGeom>
          <a:solidFill>
            <a:srgbClr val="92D050"/>
          </a:solidFill>
          <a:ln>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pPr>
            <a:r>
              <a:rPr lang="en-US" sz="800" b="0" strike="noStrike" spc="-1">
                <a:solidFill>
                  <a:srgbClr val="FFFFFF"/>
                </a:solidFill>
                <a:latin typeface="Century Gothic"/>
                <a:ea typeface="DejaVu Sans"/>
              </a:rPr>
              <a:t>Images</a:t>
            </a:r>
            <a:endParaRPr lang="en-US" sz="800" b="0" strike="noStrike" spc="-1">
              <a:latin typeface="Arial"/>
            </a:endParaRPr>
          </a:p>
        </p:txBody>
      </p:sp>
      <p:sp>
        <p:nvSpPr>
          <p:cNvPr id="364" name="CustomShape 6"/>
          <p:cNvSpPr/>
          <p:nvPr/>
        </p:nvSpPr>
        <p:spPr>
          <a:xfrm>
            <a:off x="5535000" y="1105560"/>
            <a:ext cx="1474920" cy="213120"/>
          </a:xfrm>
          <a:prstGeom prst="rect">
            <a:avLst/>
          </a:prstGeom>
          <a:solidFill>
            <a:srgbClr val="FFC000"/>
          </a:solidFill>
          <a:ln>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pPr>
            <a:r>
              <a:rPr lang="en-US" sz="800" b="0" strike="noStrike" spc="-1">
                <a:solidFill>
                  <a:srgbClr val="FFFFFF"/>
                </a:solidFill>
                <a:latin typeface="Century Gothic"/>
                <a:ea typeface="DejaVu Sans"/>
              </a:rPr>
              <a:t>Train CSV</a:t>
            </a:r>
            <a:endParaRPr lang="en-US" sz="800" b="0" strike="noStrike" spc="-1">
              <a:latin typeface="Arial"/>
            </a:endParaRPr>
          </a:p>
        </p:txBody>
      </p:sp>
      <p:sp>
        <p:nvSpPr>
          <p:cNvPr id="365" name="CustomShape 7"/>
          <p:cNvSpPr/>
          <p:nvPr/>
        </p:nvSpPr>
        <p:spPr>
          <a:xfrm>
            <a:off x="5535000" y="1391400"/>
            <a:ext cx="1474920" cy="212760"/>
          </a:xfrm>
          <a:prstGeom prst="rect">
            <a:avLst/>
          </a:prstGeom>
          <a:solidFill>
            <a:srgbClr val="749ED1"/>
          </a:solidFill>
          <a:ln>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pPr>
            <a:r>
              <a:rPr lang="en-US" sz="800" b="0" strike="noStrike" spc="-1">
                <a:solidFill>
                  <a:srgbClr val="FFFFFF"/>
                </a:solidFill>
                <a:latin typeface="Century Gothic"/>
                <a:ea typeface="DejaVu Sans"/>
              </a:rPr>
              <a:t>Classes CSV</a:t>
            </a:r>
            <a:endParaRPr lang="en-US" sz="800" b="0" strike="noStrike" spc="-1">
              <a:latin typeface="Arial"/>
            </a:endParaRPr>
          </a:p>
        </p:txBody>
      </p:sp>
      <p:sp>
        <p:nvSpPr>
          <p:cNvPr id="366" name="CustomShape 8"/>
          <p:cNvSpPr/>
          <p:nvPr/>
        </p:nvSpPr>
        <p:spPr>
          <a:xfrm flipV="1">
            <a:off x="7154640" y="1197000"/>
            <a:ext cx="526680" cy="210240"/>
          </a:xfrm>
          <a:custGeom>
            <a:avLst/>
            <a:gdLst/>
            <a:ahLst/>
            <a:cxnLst/>
            <a:rect l="l" t="t" r="r" b="b"/>
            <a:pathLst>
              <a:path w="21600" h="21600">
                <a:moveTo>
                  <a:pt x="0" y="0"/>
                </a:moveTo>
                <a:lnTo>
                  <a:pt x="21600" y="21600"/>
                </a:lnTo>
              </a:path>
            </a:pathLst>
          </a:custGeom>
          <a:noFill/>
          <a:ln w="44280">
            <a:solidFill>
              <a:srgbClr val="002060"/>
            </a:solidFill>
            <a:round/>
            <a:tailEnd type="triangle" w="med" len="med"/>
          </a:ln>
        </p:spPr>
        <p:style>
          <a:lnRef idx="1">
            <a:schemeClr val="accent1"/>
          </a:lnRef>
          <a:fillRef idx="0">
            <a:schemeClr val="accent1"/>
          </a:fillRef>
          <a:effectRef idx="0">
            <a:schemeClr val="accent1"/>
          </a:effectRef>
          <a:fontRef idx="minor"/>
        </p:style>
      </p:sp>
      <p:sp>
        <p:nvSpPr>
          <p:cNvPr id="367" name="CustomShape 9"/>
          <p:cNvSpPr/>
          <p:nvPr/>
        </p:nvSpPr>
        <p:spPr>
          <a:xfrm flipV="1">
            <a:off x="7188480" y="1161720"/>
            <a:ext cx="492840" cy="3960"/>
          </a:xfrm>
          <a:custGeom>
            <a:avLst/>
            <a:gdLst/>
            <a:ahLst/>
            <a:cxnLst/>
            <a:rect l="l" t="t" r="r" b="b"/>
            <a:pathLst>
              <a:path w="21600" h="21600">
                <a:moveTo>
                  <a:pt x="0" y="0"/>
                </a:moveTo>
                <a:lnTo>
                  <a:pt x="21600" y="21600"/>
                </a:lnTo>
              </a:path>
            </a:pathLst>
          </a:custGeom>
          <a:noFill/>
          <a:ln w="44280">
            <a:solidFill>
              <a:srgbClr val="002060"/>
            </a:solidFill>
            <a:round/>
            <a:tailEnd type="triangle" w="med" len="med"/>
          </a:ln>
        </p:spPr>
        <p:style>
          <a:lnRef idx="1">
            <a:schemeClr val="accent1"/>
          </a:lnRef>
          <a:fillRef idx="0">
            <a:schemeClr val="accent1"/>
          </a:fillRef>
          <a:effectRef idx="0">
            <a:schemeClr val="accent1"/>
          </a:effectRef>
          <a:fontRef idx="minor"/>
        </p:style>
      </p:sp>
      <p:sp>
        <p:nvSpPr>
          <p:cNvPr id="368" name="CustomShape 10"/>
          <p:cNvSpPr/>
          <p:nvPr/>
        </p:nvSpPr>
        <p:spPr>
          <a:xfrm flipV="1">
            <a:off x="9388440" y="1160280"/>
            <a:ext cx="492480" cy="3960"/>
          </a:xfrm>
          <a:custGeom>
            <a:avLst/>
            <a:gdLst/>
            <a:ahLst/>
            <a:cxnLst/>
            <a:rect l="l" t="t" r="r" b="b"/>
            <a:pathLst>
              <a:path w="21600" h="21600">
                <a:moveTo>
                  <a:pt x="0" y="0"/>
                </a:moveTo>
                <a:lnTo>
                  <a:pt x="21600" y="21600"/>
                </a:lnTo>
              </a:path>
            </a:pathLst>
          </a:custGeom>
          <a:noFill/>
          <a:ln w="44280">
            <a:solidFill>
              <a:srgbClr val="002060"/>
            </a:solidFill>
            <a:round/>
            <a:tailEnd type="triangle" w="med" len="med"/>
          </a:ln>
        </p:spPr>
        <p:style>
          <a:lnRef idx="1">
            <a:schemeClr val="accent1"/>
          </a:lnRef>
          <a:fillRef idx="0">
            <a:schemeClr val="accent1"/>
          </a:fillRef>
          <a:effectRef idx="0">
            <a:schemeClr val="accent1"/>
          </a:effectRef>
          <a:fontRef idx="minor"/>
        </p:style>
      </p:sp>
      <p:sp>
        <p:nvSpPr>
          <p:cNvPr id="369" name="CustomShape 11"/>
          <p:cNvSpPr/>
          <p:nvPr/>
        </p:nvSpPr>
        <p:spPr>
          <a:xfrm>
            <a:off x="7149960" y="917640"/>
            <a:ext cx="526680" cy="210240"/>
          </a:xfrm>
          <a:custGeom>
            <a:avLst/>
            <a:gdLst/>
            <a:ahLst/>
            <a:cxnLst/>
            <a:rect l="l" t="t" r="r" b="b"/>
            <a:pathLst>
              <a:path w="21600" h="21600">
                <a:moveTo>
                  <a:pt x="0" y="0"/>
                </a:moveTo>
                <a:lnTo>
                  <a:pt x="21600" y="21600"/>
                </a:lnTo>
              </a:path>
            </a:pathLst>
          </a:custGeom>
          <a:noFill/>
          <a:ln w="44280">
            <a:solidFill>
              <a:srgbClr val="002060"/>
            </a:solidFill>
            <a:round/>
            <a:tailEnd type="triangle" w="med" len="med"/>
          </a:ln>
        </p:spPr>
        <p:style>
          <a:lnRef idx="1">
            <a:schemeClr val="accent1"/>
          </a:lnRef>
          <a:fillRef idx="0">
            <a:schemeClr val="accent1"/>
          </a:fillRef>
          <a:effectRef idx="0">
            <a:schemeClr val="accent1"/>
          </a:effectRef>
          <a:fontRef idx="minor"/>
        </p:style>
      </p:sp>
      <p:sp>
        <p:nvSpPr>
          <p:cNvPr id="370" name="CustomShape 12"/>
          <p:cNvSpPr/>
          <p:nvPr/>
        </p:nvSpPr>
        <p:spPr>
          <a:xfrm>
            <a:off x="9601200" y="546120"/>
            <a:ext cx="2194560" cy="1191240"/>
          </a:xfrm>
          <a:prstGeom prst="rect">
            <a:avLst/>
          </a:prstGeom>
          <a:noFill/>
          <a:ln w="10080">
            <a:solidFill>
              <a:srgbClr val="FF0000"/>
            </a:solidFill>
            <a:prstDash val="dash"/>
            <a:round/>
          </a:ln>
        </p:spPr>
        <p:style>
          <a:lnRef idx="0">
            <a:scrgbClr r="0" g="0" b="0"/>
          </a:lnRef>
          <a:fillRef idx="0">
            <a:scrgbClr r="0" g="0" b="0"/>
          </a:fillRef>
          <a:effectRef idx="0">
            <a:scrgbClr r="0" g="0" b="0"/>
          </a:effectRef>
          <a:fontRef idx="minor"/>
        </p:style>
      </p:sp>
      <p:sp>
        <p:nvSpPr>
          <p:cNvPr id="371" name="CustomShape 13"/>
          <p:cNvSpPr/>
          <p:nvPr/>
        </p:nvSpPr>
        <p:spPr>
          <a:xfrm>
            <a:off x="7791840" y="1054800"/>
            <a:ext cx="1474920" cy="212760"/>
          </a:xfrm>
          <a:prstGeom prst="rect">
            <a:avLst/>
          </a:prstGeom>
          <a:solidFill>
            <a:srgbClr val="D883FF"/>
          </a:solidFill>
          <a:ln>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pPr>
            <a:r>
              <a:rPr lang="en-US" sz="800" b="0" strike="noStrike" spc="-1">
                <a:solidFill>
                  <a:srgbClr val="FFFFFF"/>
                </a:solidFill>
                <a:latin typeface="Century Gothic"/>
                <a:ea typeface="DejaVu Sans"/>
              </a:rPr>
              <a:t>DataSet</a:t>
            </a:r>
            <a:endParaRPr lang="en-US" sz="800" b="0" strike="noStrike" spc="-1">
              <a:latin typeface="Arial"/>
            </a:endParaRPr>
          </a:p>
        </p:txBody>
      </p:sp>
      <p:sp>
        <p:nvSpPr>
          <p:cNvPr id="372" name="CustomShape 14"/>
          <p:cNvSpPr/>
          <p:nvPr/>
        </p:nvSpPr>
        <p:spPr>
          <a:xfrm>
            <a:off x="10001880" y="1048680"/>
            <a:ext cx="1475280" cy="212760"/>
          </a:xfrm>
          <a:prstGeom prst="rect">
            <a:avLst/>
          </a:prstGeom>
          <a:solidFill>
            <a:srgbClr val="FF7E79"/>
          </a:solidFill>
          <a:ln>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pPr>
            <a:r>
              <a:rPr lang="en-US" sz="800" b="0" strike="noStrike" spc="-1">
                <a:solidFill>
                  <a:srgbClr val="FFFFFF"/>
                </a:solidFill>
                <a:latin typeface="Century Gothic"/>
                <a:ea typeface="DejaVu Sans"/>
              </a:rPr>
              <a:t>Train</a:t>
            </a:r>
            <a:endParaRPr lang="en-US" sz="800" b="0" strike="noStrike" spc="-1">
              <a:latin typeface="Arial"/>
            </a:endParaRPr>
          </a:p>
        </p:txBody>
      </p:sp>
      <p:pic>
        <p:nvPicPr>
          <p:cNvPr id="373" name="Picture 372"/>
          <p:cNvPicPr/>
          <p:nvPr/>
        </p:nvPicPr>
        <p:blipFill>
          <a:blip r:embed="rId2"/>
          <a:stretch/>
        </p:blipFill>
        <p:spPr>
          <a:xfrm>
            <a:off x="640080" y="2521919"/>
            <a:ext cx="4192560" cy="2659680"/>
          </a:xfrm>
          <a:prstGeom prst="rect">
            <a:avLst/>
          </a:prstGeom>
          <a:ln>
            <a:noFill/>
          </a:ln>
        </p:spPr>
      </p:pic>
      <p:sp>
        <p:nvSpPr>
          <p:cNvPr id="374" name="CustomShape 15"/>
          <p:cNvSpPr/>
          <p:nvPr/>
        </p:nvSpPr>
        <p:spPr>
          <a:xfrm>
            <a:off x="810000" y="2145497"/>
            <a:ext cx="3396240" cy="63756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noAutofit/>
          </a:bodyPr>
          <a:lstStyle/>
          <a:p>
            <a:pPr>
              <a:lnSpc>
                <a:spcPct val="100000"/>
              </a:lnSpc>
              <a:buClr>
                <a:srgbClr val="000000"/>
              </a:buClr>
            </a:pPr>
            <a:r>
              <a:rPr lang="en-US" sz="1600" b="1" strike="noStrike" spc="-1" dirty="0">
                <a:solidFill>
                  <a:srgbClr val="000000"/>
                </a:solidFill>
                <a:latin typeface="Century Gothic"/>
                <a:ea typeface="DejaVu Sans"/>
              </a:rPr>
              <a:t>Dataset Usage:</a:t>
            </a:r>
            <a:r>
              <a:rPr lang="en-US" sz="1600" b="0" strike="noStrike" spc="-1" dirty="0">
                <a:solidFill>
                  <a:srgbClr val="000000"/>
                </a:solidFill>
                <a:latin typeface="Century Gothic"/>
                <a:ea typeface="DejaVu Sans"/>
              </a:rPr>
              <a:t> 80/20 split  </a:t>
            </a:r>
            <a:r>
              <a:rPr lang="en-US" sz="1800" b="0" strike="noStrike" spc="-1" dirty="0">
                <a:solidFill>
                  <a:srgbClr val="000000"/>
                </a:solidFill>
                <a:latin typeface="Century Gothic"/>
                <a:ea typeface="DejaVu Sans"/>
              </a:rPr>
              <a:t>  </a:t>
            </a:r>
            <a:endParaRPr lang="en-US" sz="1800" b="0" strike="noStrike" spc="-1" dirty="0">
              <a:latin typeface="Arial"/>
            </a:endParaRPr>
          </a:p>
        </p:txBody>
      </p:sp>
      <p:pic>
        <p:nvPicPr>
          <p:cNvPr id="375" name="Picture 374"/>
          <p:cNvPicPr/>
          <p:nvPr/>
        </p:nvPicPr>
        <p:blipFill>
          <a:blip r:embed="rId3"/>
          <a:stretch/>
        </p:blipFill>
        <p:spPr>
          <a:xfrm>
            <a:off x="5394960" y="2529839"/>
            <a:ext cx="6013800" cy="2634120"/>
          </a:xfrm>
          <a:prstGeom prst="rect">
            <a:avLst/>
          </a:prstGeom>
          <a:ln>
            <a:noFill/>
          </a:ln>
        </p:spPr>
      </p:pic>
      <p:sp>
        <p:nvSpPr>
          <p:cNvPr id="376" name="CustomShape 16"/>
          <p:cNvSpPr/>
          <p:nvPr/>
        </p:nvSpPr>
        <p:spPr>
          <a:xfrm>
            <a:off x="6583680" y="2145497"/>
            <a:ext cx="3396240" cy="63756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noAutofit/>
          </a:bodyPr>
          <a:lstStyle/>
          <a:p>
            <a:pPr>
              <a:lnSpc>
                <a:spcPct val="100000"/>
              </a:lnSpc>
              <a:buClr>
                <a:srgbClr val="000000"/>
              </a:buClr>
            </a:pPr>
            <a:r>
              <a:rPr lang="en-US" sz="1600" b="1" strike="noStrike" spc="-1" dirty="0">
                <a:solidFill>
                  <a:srgbClr val="000000"/>
                </a:solidFill>
                <a:latin typeface="Century Gothic"/>
                <a:ea typeface="DejaVu Sans"/>
              </a:rPr>
              <a:t>Hyper-parameters Tuning</a:t>
            </a:r>
            <a:r>
              <a:rPr lang="en-US" sz="1600" b="0" strike="noStrike" spc="-1" dirty="0">
                <a:solidFill>
                  <a:srgbClr val="000000"/>
                </a:solidFill>
                <a:latin typeface="Century Gothic"/>
                <a:ea typeface="DejaVu Sans"/>
              </a:rPr>
              <a:t> </a:t>
            </a:r>
            <a:r>
              <a:rPr lang="en-US" sz="1800" b="0" strike="noStrike" spc="-1" dirty="0">
                <a:solidFill>
                  <a:srgbClr val="000000"/>
                </a:solidFill>
                <a:latin typeface="Century Gothic"/>
                <a:ea typeface="DejaVu Sans"/>
              </a:rPr>
              <a:t>  </a:t>
            </a:r>
            <a:endParaRPr lang="en-US" sz="1800" b="0" strike="noStrike" spc="-1" dirty="0">
              <a:latin typeface="Arial"/>
            </a:endParaRPr>
          </a:p>
        </p:txBody>
      </p:sp>
      <p:sp>
        <p:nvSpPr>
          <p:cNvPr id="377" name="CustomShape 17"/>
          <p:cNvSpPr/>
          <p:nvPr/>
        </p:nvSpPr>
        <p:spPr>
          <a:xfrm>
            <a:off x="640080" y="5366999"/>
            <a:ext cx="7053840" cy="63756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noAutofit/>
          </a:bodyPr>
          <a:lstStyle/>
          <a:p>
            <a:pPr marL="216000" indent="-216000">
              <a:lnSpc>
                <a:spcPct val="100000"/>
              </a:lnSpc>
              <a:buClr>
                <a:srgbClr val="000000"/>
              </a:buClr>
              <a:buFont typeface="Symbol" charset="2"/>
              <a:buChar char=""/>
            </a:pPr>
            <a:r>
              <a:rPr lang="en-US" sz="1600" b="0" strike="noStrike" spc="-1" dirty="0">
                <a:solidFill>
                  <a:srgbClr val="000000"/>
                </a:solidFill>
                <a:latin typeface="Century Gothic"/>
                <a:ea typeface="DejaVu Sans"/>
              </a:rPr>
              <a:t>SGD Optimizer with variable learning rate</a:t>
            </a:r>
            <a:endParaRPr lang="en-US" sz="1600" b="0" strike="noStrike" spc="-1" dirty="0">
              <a:latin typeface="Arial"/>
            </a:endParaRPr>
          </a:p>
          <a:p>
            <a:pPr marL="216000" indent="-216000">
              <a:lnSpc>
                <a:spcPct val="100000"/>
              </a:lnSpc>
              <a:buClr>
                <a:srgbClr val="000000"/>
              </a:buClr>
              <a:buFont typeface="Symbol" charset="2"/>
              <a:buChar char=""/>
            </a:pPr>
            <a:r>
              <a:rPr lang="en-US" sz="1600" b="0" strike="noStrike" spc="-1" dirty="0">
                <a:solidFill>
                  <a:srgbClr val="000000"/>
                </a:solidFill>
                <a:latin typeface="Century Gothic"/>
                <a:ea typeface="DejaVu Sans"/>
              </a:rPr>
              <a:t>NVIDIA GPU GTX 1070  </a:t>
            </a:r>
            <a:endParaRPr lang="en-US" sz="1600" b="0" strike="noStrike" spc="-1" dirty="0">
              <a:latin typeface="Arial"/>
            </a:endParaRPr>
          </a:p>
        </p:txBody>
      </p:sp>
    </p:spTree>
    <p:extLst>
      <p:ext uri="{BB962C8B-B14F-4D97-AF65-F5344CB8AC3E}">
        <p14:creationId xmlns:p14="http://schemas.microsoft.com/office/powerpoint/2010/main" val="23600449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 name="CustomShape 1"/>
          <p:cNvSpPr/>
          <p:nvPr/>
        </p:nvSpPr>
        <p:spPr>
          <a:xfrm>
            <a:off x="559080" y="539280"/>
            <a:ext cx="5174640" cy="82116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noAutofit/>
          </a:bodyPr>
          <a:lstStyle/>
          <a:p>
            <a:pPr>
              <a:lnSpc>
                <a:spcPct val="100000"/>
              </a:lnSpc>
            </a:pPr>
            <a:r>
              <a:rPr lang="en-US" sz="2800" b="1" strike="noStrike" spc="-1">
                <a:solidFill>
                  <a:srgbClr val="363D46"/>
                </a:solidFill>
                <a:latin typeface="Century Gothic"/>
                <a:ea typeface="DejaVu Sans"/>
              </a:rPr>
              <a:t>Fashion Segmentation</a:t>
            </a:r>
            <a:endParaRPr lang="en-US" sz="2800" b="0" strike="noStrike" spc="-1">
              <a:latin typeface="Arial"/>
            </a:endParaRPr>
          </a:p>
          <a:p>
            <a:pPr>
              <a:lnSpc>
                <a:spcPct val="100000"/>
              </a:lnSpc>
            </a:pPr>
            <a:r>
              <a:rPr lang="en-US" sz="2000" b="0" strike="noStrike" spc="-1">
                <a:solidFill>
                  <a:srgbClr val="000000"/>
                </a:solidFill>
                <a:latin typeface="Century Gothic"/>
                <a:ea typeface="DejaVu Sans"/>
              </a:rPr>
              <a:t>Training Losses</a:t>
            </a:r>
            <a:endParaRPr lang="en-US" sz="2000" b="0" strike="noStrike" spc="-1">
              <a:latin typeface="Arial"/>
            </a:endParaRPr>
          </a:p>
        </p:txBody>
      </p:sp>
      <p:sp>
        <p:nvSpPr>
          <p:cNvPr id="379" name="CustomShape 2"/>
          <p:cNvSpPr/>
          <p:nvPr/>
        </p:nvSpPr>
        <p:spPr>
          <a:xfrm>
            <a:off x="5394960" y="628560"/>
            <a:ext cx="1848960" cy="1017360"/>
          </a:xfrm>
          <a:prstGeom prst="rect">
            <a:avLst/>
          </a:prstGeom>
          <a:ln>
            <a:round/>
          </a:ln>
        </p:spPr>
        <p:style>
          <a:lnRef idx="2">
            <a:schemeClr val="accent1">
              <a:shade val="50000"/>
            </a:schemeClr>
          </a:lnRef>
          <a:fillRef idx="1">
            <a:schemeClr val="accent1"/>
          </a:fillRef>
          <a:effectRef idx="0">
            <a:schemeClr val="accent1"/>
          </a:effectRef>
          <a:fontRef idx="minor"/>
        </p:style>
        <p:txBody>
          <a:bodyPr lIns="90000" tIns="45000" rIns="90000" bIns="45000">
            <a:noAutofit/>
          </a:bodyPr>
          <a:lstStyle/>
          <a:p>
            <a:pPr>
              <a:lnSpc>
                <a:spcPct val="100000"/>
              </a:lnSpc>
            </a:pPr>
            <a:r>
              <a:rPr lang="en-US" sz="800" b="1" strike="noStrike" spc="-1">
                <a:solidFill>
                  <a:srgbClr val="000000"/>
                </a:solidFill>
                <a:latin typeface="Century Gothic"/>
                <a:ea typeface="DejaVu Sans"/>
              </a:rPr>
              <a:t>Kaggle Data</a:t>
            </a:r>
            <a:endParaRPr lang="en-US" sz="800" b="1" strike="noStrike" spc="-1">
              <a:solidFill>
                <a:srgbClr val="000000"/>
              </a:solidFill>
              <a:latin typeface="Arial"/>
            </a:endParaRPr>
          </a:p>
        </p:txBody>
      </p:sp>
      <p:sp>
        <p:nvSpPr>
          <p:cNvPr id="380" name="CustomShape 3"/>
          <p:cNvSpPr/>
          <p:nvPr/>
        </p:nvSpPr>
        <p:spPr>
          <a:xfrm>
            <a:off x="7605000" y="628560"/>
            <a:ext cx="1848960" cy="1017360"/>
          </a:xfrm>
          <a:prstGeom prst="rect">
            <a:avLst/>
          </a:prstGeom>
          <a:ln>
            <a:round/>
          </a:ln>
        </p:spPr>
        <p:style>
          <a:lnRef idx="2">
            <a:schemeClr val="accent1">
              <a:shade val="50000"/>
            </a:schemeClr>
          </a:lnRef>
          <a:fillRef idx="1">
            <a:schemeClr val="accent1"/>
          </a:fillRef>
          <a:effectRef idx="0">
            <a:schemeClr val="accent1"/>
          </a:effectRef>
          <a:fontRef idx="minor"/>
        </p:style>
        <p:txBody>
          <a:bodyPr lIns="90000" tIns="45000" rIns="90000" bIns="45000">
            <a:noAutofit/>
          </a:bodyPr>
          <a:lstStyle/>
          <a:p>
            <a:pPr>
              <a:lnSpc>
                <a:spcPct val="100000"/>
              </a:lnSpc>
            </a:pPr>
            <a:r>
              <a:rPr lang="en-US" sz="800" b="1" strike="noStrike" spc="-1">
                <a:solidFill>
                  <a:srgbClr val="000000"/>
                </a:solidFill>
                <a:latin typeface="Century Gothic"/>
                <a:ea typeface="DejaVu Sans"/>
              </a:rPr>
              <a:t>Matterport Mask-RCNN</a:t>
            </a:r>
            <a:endParaRPr lang="en-US" sz="800" b="1" strike="noStrike" spc="-1">
              <a:solidFill>
                <a:srgbClr val="000000"/>
              </a:solidFill>
              <a:latin typeface="Arial"/>
            </a:endParaRPr>
          </a:p>
        </p:txBody>
      </p:sp>
      <p:sp>
        <p:nvSpPr>
          <p:cNvPr id="381" name="CustomShape 4"/>
          <p:cNvSpPr/>
          <p:nvPr/>
        </p:nvSpPr>
        <p:spPr>
          <a:xfrm>
            <a:off x="9815040" y="628560"/>
            <a:ext cx="1848960" cy="1017360"/>
          </a:xfrm>
          <a:prstGeom prst="rect">
            <a:avLst/>
          </a:prstGeom>
          <a:ln>
            <a:round/>
          </a:ln>
        </p:spPr>
        <p:style>
          <a:lnRef idx="2">
            <a:schemeClr val="accent1">
              <a:shade val="50000"/>
            </a:schemeClr>
          </a:lnRef>
          <a:fillRef idx="1">
            <a:schemeClr val="accent1"/>
          </a:fillRef>
          <a:effectRef idx="0">
            <a:schemeClr val="accent1"/>
          </a:effectRef>
          <a:fontRef idx="minor"/>
        </p:style>
        <p:txBody>
          <a:bodyPr lIns="90000" tIns="45000" rIns="90000" bIns="45000">
            <a:noAutofit/>
          </a:bodyPr>
          <a:lstStyle/>
          <a:p>
            <a:pPr>
              <a:lnSpc>
                <a:spcPct val="100000"/>
              </a:lnSpc>
            </a:pPr>
            <a:r>
              <a:rPr lang="en-US" sz="800" b="1" strike="noStrike" spc="-1">
                <a:solidFill>
                  <a:srgbClr val="000000"/>
                </a:solidFill>
                <a:latin typeface="Century Gothic"/>
                <a:ea typeface="DejaVu Sans"/>
              </a:rPr>
              <a:t>Keras/Tensorflow</a:t>
            </a:r>
            <a:endParaRPr lang="en-US" sz="800" b="1" strike="noStrike" spc="-1">
              <a:solidFill>
                <a:srgbClr val="000000"/>
              </a:solidFill>
              <a:latin typeface="Arial"/>
            </a:endParaRPr>
          </a:p>
        </p:txBody>
      </p:sp>
      <p:sp>
        <p:nvSpPr>
          <p:cNvPr id="382" name="CustomShape 5"/>
          <p:cNvSpPr/>
          <p:nvPr/>
        </p:nvSpPr>
        <p:spPr>
          <a:xfrm>
            <a:off x="5535000" y="820080"/>
            <a:ext cx="1474920" cy="212760"/>
          </a:xfrm>
          <a:prstGeom prst="rect">
            <a:avLst/>
          </a:prstGeom>
          <a:solidFill>
            <a:srgbClr val="92D050"/>
          </a:solidFill>
          <a:ln>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pPr>
            <a:r>
              <a:rPr lang="en-US" sz="800" b="0" strike="noStrike" spc="-1">
                <a:solidFill>
                  <a:srgbClr val="FFFFFF"/>
                </a:solidFill>
                <a:latin typeface="Century Gothic"/>
                <a:ea typeface="DejaVu Sans"/>
              </a:rPr>
              <a:t>Images</a:t>
            </a:r>
            <a:endParaRPr lang="en-US" sz="800" b="0" strike="noStrike" spc="-1">
              <a:latin typeface="Arial"/>
            </a:endParaRPr>
          </a:p>
        </p:txBody>
      </p:sp>
      <p:sp>
        <p:nvSpPr>
          <p:cNvPr id="383" name="CustomShape 6"/>
          <p:cNvSpPr/>
          <p:nvPr/>
        </p:nvSpPr>
        <p:spPr>
          <a:xfrm>
            <a:off x="5535000" y="1105560"/>
            <a:ext cx="1474920" cy="213120"/>
          </a:xfrm>
          <a:prstGeom prst="rect">
            <a:avLst/>
          </a:prstGeom>
          <a:solidFill>
            <a:srgbClr val="FFC000"/>
          </a:solidFill>
          <a:ln>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pPr>
            <a:r>
              <a:rPr lang="en-US" sz="800" b="0" strike="noStrike" spc="-1">
                <a:solidFill>
                  <a:srgbClr val="FFFFFF"/>
                </a:solidFill>
                <a:latin typeface="Century Gothic"/>
                <a:ea typeface="DejaVu Sans"/>
              </a:rPr>
              <a:t>Train CSV</a:t>
            </a:r>
            <a:endParaRPr lang="en-US" sz="800" b="0" strike="noStrike" spc="-1">
              <a:latin typeface="Arial"/>
            </a:endParaRPr>
          </a:p>
        </p:txBody>
      </p:sp>
      <p:sp>
        <p:nvSpPr>
          <p:cNvPr id="384" name="CustomShape 7"/>
          <p:cNvSpPr/>
          <p:nvPr/>
        </p:nvSpPr>
        <p:spPr>
          <a:xfrm>
            <a:off x="5535000" y="1391400"/>
            <a:ext cx="1474920" cy="212760"/>
          </a:xfrm>
          <a:prstGeom prst="rect">
            <a:avLst/>
          </a:prstGeom>
          <a:solidFill>
            <a:srgbClr val="749ED1"/>
          </a:solidFill>
          <a:ln>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pPr>
            <a:r>
              <a:rPr lang="en-US" sz="800" b="0" strike="noStrike" spc="-1">
                <a:solidFill>
                  <a:srgbClr val="FFFFFF"/>
                </a:solidFill>
                <a:latin typeface="Century Gothic"/>
                <a:ea typeface="DejaVu Sans"/>
              </a:rPr>
              <a:t>Classes CSV</a:t>
            </a:r>
            <a:endParaRPr lang="en-US" sz="800" b="0" strike="noStrike" spc="-1">
              <a:latin typeface="Arial"/>
            </a:endParaRPr>
          </a:p>
        </p:txBody>
      </p:sp>
      <p:sp>
        <p:nvSpPr>
          <p:cNvPr id="385" name="CustomShape 8"/>
          <p:cNvSpPr/>
          <p:nvPr/>
        </p:nvSpPr>
        <p:spPr>
          <a:xfrm flipV="1">
            <a:off x="7154640" y="1197000"/>
            <a:ext cx="526680" cy="210240"/>
          </a:xfrm>
          <a:custGeom>
            <a:avLst/>
            <a:gdLst/>
            <a:ahLst/>
            <a:cxnLst/>
            <a:rect l="l" t="t" r="r" b="b"/>
            <a:pathLst>
              <a:path w="21600" h="21600">
                <a:moveTo>
                  <a:pt x="0" y="0"/>
                </a:moveTo>
                <a:lnTo>
                  <a:pt x="21600" y="21600"/>
                </a:lnTo>
              </a:path>
            </a:pathLst>
          </a:custGeom>
          <a:noFill/>
          <a:ln w="44280">
            <a:solidFill>
              <a:srgbClr val="002060"/>
            </a:solidFill>
            <a:round/>
            <a:tailEnd type="triangle" w="med" len="med"/>
          </a:ln>
        </p:spPr>
        <p:style>
          <a:lnRef idx="1">
            <a:schemeClr val="accent1"/>
          </a:lnRef>
          <a:fillRef idx="0">
            <a:schemeClr val="accent1"/>
          </a:fillRef>
          <a:effectRef idx="0">
            <a:schemeClr val="accent1"/>
          </a:effectRef>
          <a:fontRef idx="minor"/>
        </p:style>
      </p:sp>
      <p:sp>
        <p:nvSpPr>
          <p:cNvPr id="386" name="CustomShape 9"/>
          <p:cNvSpPr/>
          <p:nvPr/>
        </p:nvSpPr>
        <p:spPr>
          <a:xfrm flipV="1">
            <a:off x="7188480" y="1161720"/>
            <a:ext cx="492840" cy="3960"/>
          </a:xfrm>
          <a:custGeom>
            <a:avLst/>
            <a:gdLst/>
            <a:ahLst/>
            <a:cxnLst/>
            <a:rect l="l" t="t" r="r" b="b"/>
            <a:pathLst>
              <a:path w="21600" h="21600">
                <a:moveTo>
                  <a:pt x="0" y="0"/>
                </a:moveTo>
                <a:lnTo>
                  <a:pt x="21600" y="21600"/>
                </a:lnTo>
              </a:path>
            </a:pathLst>
          </a:custGeom>
          <a:noFill/>
          <a:ln w="44280">
            <a:solidFill>
              <a:srgbClr val="002060"/>
            </a:solidFill>
            <a:round/>
            <a:tailEnd type="triangle" w="med" len="med"/>
          </a:ln>
        </p:spPr>
        <p:style>
          <a:lnRef idx="1">
            <a:schemeClr val="accent1"/>
          </a:lnRef>
          <a:fillRef idx="0">
            <a:schemeClr val="accent1"/>
          </a:fillRef>
          <a:effectRef idx="0">
            <a:schemeClr val="accent1"/>
          </a:effectRef>
          <a:fontRef idx="minor"/>
        </p:style>
      </p:sp>
      <p:sp>
        <p:nvSpPr>
          <p:cNvPr id="387" name="CustomShape 10"/>
          <p:cNvSpPr/>
          <p:nvPr/>
        </p:nvSpPr>
        <p:spPr>
          <a:xfrm flipV="1">
            <a:off x="9388440" y="1160280"/>
            <a:ext cx="492480" cy="3960"/>
          </a:xfrm>
          <a:custGeom>
            <a:avLst/>
            <a:gdLst/>
            <a:ahLst/>
            <a:cxnLst/>
            <a:rect l="l" t="t" r="r" b="b"/>
            <a:pathLst>
              <a:path w="21600" h="21600">
                <a:moveTo>
                  <a:pt x="0" y="0"/>
                </a:moveTo>
                <a:lnTo>
                  <a:pt x="21600" y="21600"/>
                </a:lnTo>
              </a:path>
            </a:pathLst>
          </a:custGeom>
          <a:noFill/>
          <a:ln w="44280">
            <a:solidFill>
              <a:srgbClr val="002060"/>
            </a:solidFill>
            <a:round/>
            <a:tailEnd type="triangle" w="med" len="med"/>
          </a:ln>
        </p:spPr>
        <p:style>
          <a:lnRef idx="1">
            <a:schemeClr val="accent1"/>
          </a:lnRef>
          <a:fillRef idx="0">
            <a:schemeClr val="accent1"/>
          </a:fillRef>
          <a:effectRef idx="0">
            <a:schemeClr val="accent1"/>
          </a:effectRef>
          <a:fontRef idx="minor"/>
        </p:style>
      </p:sp>
      <p:sp>
        <p:nvSpPr>
          <p:cNvPr id="388" name="CustomShape 11"/>
          <p:cNvSpPr/>
          <p:nvPr/>
        </p:nvSpPr>
        <p:spPr>
          <a:xfrm>
            <a:off x="7149960" y="917640"/>
            <a:ext cx="526680" cy="210240"/>
          </a:xfrm>
          <a:custGeom>
            <a:avLst/>
            <a:gdLst/>
            <a:ahLst/>
            <a:cxnLst/>
            <a:rect l="l" t="t" r="r" b="b"/>
            <a:pathLst>
              <a:path w="21600" h="21600">
                <a:moveTo>
                  <a:pt x="0" y="0"/>
                </a:moveTo>
                <a:lnTo>
                  <a:pt x="21600" y="21600"/>
                </a:lnTo>
              </a:path>
            </a:pathLst>
          </a:custGeom>
          <a:noFill/>
          <a:ln w="44280">
            <a:solidFill>
              <a:srgbClr val="002060"/>
            </a:solidFill>
            <a:round/>
            <a:tailEnd type="triangle" w="med" len="med"/>
          </a:ln>
        </p:spPr>
        <p:style>
          <a:lnRef idx="1">
            <a:schemeClr val="accent1"/>
          </a:lnRef>
          <a:fillRef idx="0">
            <a:schemeClr val="accent1"/>
          </a:fillRef>
          <a:effectRef idx="0">
            <a:schemeClr val="accent1"/>
          </a:effectRef>
          <a:fontRef idx="minor"/>
        </p:style>
      </p:sp>
      <p:sp>
        <p:nvSpPr>
          <p:cNvPr id="389" name="CustomShape 12"/>
          <p:cNvSpPr/>
          <p:nvPr/>
        </p:nvSpPr>
        <p:spPr>
          <a:xfrm>
            <a:off x="9601200" y="546120"/>
            <a:ext cx="2194560" cy="1191240"/>
          </a:xfrm>
          <a:prstGeom prst="rect">
            <a:avLst/>
          </a:prstGeom>
          <a:noFill/>
          <a:ln w="10080">
            <a:solidFill>
              <a:srgbClr val="FF0000"/>
            </a:solidFill>
            <a:prstDash val="dash"/>
            <a:round/>
          </a:ln>
        </p:spPr>
        <p:style>
          <a:lnRef idx="0">
            <a:scrgbClr r="0" g="0" b="0"/>
          </a:lnRef>
          <a:fillRef idx="0">
            <a:scrgbClr r="0" g="0" b="0"/>
          </a:fillRef>
          <a:effectRef idx="0">
            <a:scrgbClr r="0" g="0" b="0"/>
          </a:effectRef>
          <a:fontRef idx="minor"/>
        </p:style>
      </p:sp>
      <p:sp>
        <p:nvSpPr>
          <p:cNvPr id="390" name="CustomShape 13"/>
          <p:cNvSpPr/>
          <p:nvPr/>
        </p:nvSpPr>
        <p:spPr>
          <a:xfrm>
            <a:off x="7791840" y="1054800"/>
            <a:ext cx="1474920" cy="212760"/>
          </a:xfrm>
          <a:prstGeom prst="rect">
            <a:avLst/>
          </a:prstGeom>
          <a:solidFill>
            <a:srgbClr val="D883FF"/>
          </a:solidFill>
          <a:ln>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pPr>
            <a:r>
              <a:rPr lang="en-US" sz="800" b="0" strike="noStrike" spc="-1">
                <a:solidFill>
                  <a:srgbClr val="FFFFFF"/>
                </a:solidFill>
                <a:latin typeface="Century Gothic"/>
                <a:ea typeface="DejaVu Sans"/>
              </a:rPr>
              <a:t>DataSet</a:t>
            </a:r>
            <a:endParaRPr lang="en-US" sz="800" b="0" strike="noStrike" spc="-1">
              <a:latin typeface="Arial"/>
            </a:endParaRPr>
          </a:p>
        </p:txBody>
      </p:sp>
      <p:sp>
        <p:nvSpPr>
          <p:cNvPr id="391" name="CustomShape 14"/>
          <p:cNvSpPr/>
          <p:nvPr/>
        </p:nvSpPr>
        <p:spPr>
          <a:xfrm>
            <a:off x="10001880" y="1048680"/>
            <a:ext cx="1475280" cy="212760"/>
          </a:xfrm>
          <a:prstGeom prst="rect">
            <a:avLst/>
          </a:prstGeom>
          <a:solidFill>
            <a:srgbClr val="FF7E79"/>
          </a:solidFill>
          <a:ln>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pPr>
            <a:r>
              <a:rPr lang="en-US" sz="800" b="0" strike="noStrike" spc="-1">
                <a:solidFill>
                  <a:srgbClr val="FFFFFF"/>
                </a:solidFill>
                <a:latin typeface="Century Gothic"/>
                <a:ea typeface="DejaVu Sans"/>
              </a:rPr>
              <a:t>Train</a:t>
            </a:r>
            <a:endParaRPr lang="en-US" sz="800" b="0" strike="noStrike" spc="-1">
              <a:latin typeface="Arial"/>
            </a:endParaRPr>
          </a:p>
        </p:txBody>
      </p:sp>
      <p:sp>
        <p:nvSpPr>
          <p:cNvPr id="392" name="CustomShape 15"/>
          <p:cNvSpPr/>
          <p:nvPr/>
        </p:nvSpPr>
        <p:spPr>
          <a:xfrm>
            <a:off x="1874520" y="1831320"/>
            <a:ext cx="1554480" cy="4546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noAutofit/>
          </a:bodyPr>
          <a:lstStyle/>
          <a:p>
            <a:pPr>
              <a:lnSpc>
                <a:spcPct val="100000"/>
              </a:lnSpc>
              <a:buClr>
                <a:srgbClr val="000000"/>
              </a:buClr>
            </a:pPr>
            <a:r>
              <a:rPr lang="en-US" sz="1600" b="1" strike="noStrike" spc="-1" dirty="0">
                <a:solidFill>
                  <a:srgbClr val="000000"/>
                </a:solidFill>
                <a:latin typeface="Century Gothic"/>
                <a:ea typeface="DejaVu Sans"/>
              </a:rPr>
              <a:t>Run 1</a:t>
            </a:r>
            <a:r>
              <a:rPr lang="en-US" sz="1600" b="0" strike="noStrike" spc="-1" dirty="0">
                <a:solidFill>
                  <a:srgbClr val="000000"/>
                </a:solidFill>
                <a:latin typeface="Century Gothic"/>
                <a:ea typeface="DejaVu Sans"/>
              </a:rPr>
              <a:t>  </a:t>
            </a:r>
            <a:r>
              <a:rPr lang="en-US" sz="1800" b="0" strike="noStrike" spc="-1" dirty="0">
                <a:solidFill>
                  <a:srgbClr val="000000"/>
                </a:solidFill>
                <a:latin typeface="Century Gothic"/>
                <a:ea typeface="DejaVu Sans"/>
              </a:rPr>
              <a:t>  </a:t>
            </a:r>
            <a:endParaRPr lang="en-US" sz="1800" b="0" strike="noStrike" spc="-1" dirty="0">
              <a:latin typeface="Arial"/>
            </a:endParaRPr>
          </a:p>
        </p:txBody>
      </p:sp>
      <p:pic>
        <p:nvPicPr>
          <p:cNvPr id="393" name="Picture 392"/>
          <p:cNvPicPr/>
          <p:nvPr/>
        </p:nvPicPr>
        <p:blipFill>
          <a:blip r:embed="rId2"/>
          <a:stretch/>
        </p:blipFill>
        <p:spPr>
          <a:xfrm>
            <a:off x="847874" y="2260080"/>
            <a:ext cx="3140932" cy="3317760"/>
          </a:xfrm>
          <a:prstGeom prst="rect">
            <a:avLst/>
          </a:prstGeom>
          <a:ln>
            <a:noFill/>
          </a:ln>
        </p:spPr>
      </p:pic>
      <p:pic>
        <p:nvPicPr>
          <p:cNvPr id="394" name="Picture 393"/>
          <p:cNvPicPr/>
          <p:nvPr/>
        </p:nvPicPr>
        <p:blipFill>
          <a:blip r:embed="rId3"/>
          <a:stretch/>
        </p:blipFill>
        <p:spPr>
          <a:xfrm>
            <a:off x="4455646" y="2286000"/>
            <a:ext cx="3181643" cy="3291840"/>
          </a:xfrm>
          <a:prstGeom prst="rect">
            <a:avLst/>
          </a:prstGeom>
          <a:ln>
            <a:noFill/>
          </a:ln>
        </p:spPr>
      </p:pic>
      <p:sp>
        <p:nvSpPr>
          <p:cNvPr id="395" name="CustomShape 16"/>
          <p:cNvSpPr/>
          <p:nvPr/>
        </p:nvSpPr>
        <p:spPr>
          <a:xfrm>
            <a:off x="5652365" y="1878120"/>
            <a:ext cx="1554480" cy="4546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noAutofit/>
          </a:bodyPr>
          <a:lstStyle/>
          <a:p>
            <a:pPr>
              <a:lnSpc>
                <a:spcPct val="100000"/>
              </a:lnSpc>
              <a:buClr>
                <a:srgbClr val="000000"/>
              </a:buClr>
            </a:pPr>
            <a:r>
              <a:rPr lang="en-US" sz="1600" b="1" strike="noStrike" spc="-1" dirty="0">
                <a:solidFill>
                  <a:srgbClr val="000000"/>
                </a:solidFill>
                <a:latin typeface="Century Gothic"/>
                <a:ea typeface="DejaVu Sans"/>
              </a:rPr>
              <a:t>Run 2</a:t>
            </a:r>
            <a:r>
              <a:rPr lang="en-US" sz="1600" b="0" strike="noStrike" spc="-1" dirty="0">
                <a:solidFill>
                  <a:srgbClr val="000000"/>
                </a:solidFill>
                <a:latin typeface="Century Gothic"/>
                <a:ea typeface="DejaVu Sans"/>
              </a:rPr>
              <a:t>  </a:t>
            </a:r>
            <a:r>
              <a:rPr lang="en-US" sz="1800" b="0" strike="noStrike" spc="-1" dirty="0">
                <a:solidFill>
                  <a:srgbClr val="000000"/>
                </a:solidFill>
                <a:latin typeface="Century Gothic"/>
                <a:ea typeface="DejaVu Sans"/>
              </a:rPr>
              <a:t>  </a:t>
            </a:r>
            <a:endParaRPr lang="en-US" sz="1800" b="0" strike="noStrike" spc="-1" dirty="0">
              <a:latin typeface="Arial"/>
            </a:endParaRPr>
          </a:p>
        </p:txBody>
      </p:sp>
      <p:pic>
        <p:nvPicPr>
          <p:cNvPr id="396" name="Picture 395"/>
          <p:cNvPicPr/>
          <p:nvPr/>
        </p:nvPicPr>
        <p:blipFill>
          <a:blip r:embed="rId4"/>
          <a:stretch/>
        </p:blipFill>
        <p:spPr>
          <a:xfrm>
            <a:off x="8260560" y="2304411"/>
            <a:ext cx="3108959" cy="3255018"/>
          </a:xfrm>
          <a:prstGeom prst="rect">
            <a:avLst/>
          </a:prstGeom>
          <a:ln>
            <a:noFill/>
          </a:ln>
        </p:spPr>
      </p:pic>
      <p:sp>
        <p:nvSpPr>
          <p:cNvPr id="397" name="CustomShape 17"/>
          <p:cNvSpPr/>
          <p:nvPr/>
        </p:nvSpPr>
        <p:spPr>
          <a:xfrm>
            <a:off x="9419045" y="1870652"/>
            <a:ext cx="1554480" cy="4546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noAutofit/>
          </a:bodyPr>
          <a:lstStyle/>
          <a:p>
            <a:pPr>
              <a:lnSpc>
                <a:spcPct val="100000"/>
              </a:lnSpc>
              <a:buClr>
                <a:srgbClr val="000000"/>
              </a:buClr>
            </a:pPr>
            <a:r>
              <a:rPr lang="en-US" sz="1600" b="1" strike="noStrike" spc="-1" dirty="0">
                <a:solidFill>
                  <a:srgbClr val="000000"/>
                </a:solidFill>
                <a:latin typeface="Century Gothic"/>
                <a:ea typeface="DejaVu Sans"/>
              </a:rPr>
              <a:t>Run 3</a:t>
            </a:r>
            <a:r>
              <a:rPr lang="en-US" sz="1600" b="0" strike="noStrike" spc="-1" dirty="0">
                <a:solidFill>
                  <a:srgbClr val="000000"/>
                </a:solidFill>
                <a:latin typeface="Century Gothic"/>
                <a:ea typeface="DejaVu Sans"/>
              </a:rPr>
              <a:t>  </a:t>
            </a:r>
            <a:r>
              <a:rPr lang="en-US" sz="1800" b="0" strike="noStrike" spc="-1" dirty="0">
                <a:solidFill>
                  <a:srgbClr val="000000"/>
                </a:solidFill>
                <a:latin typeface="Century Gothic"/>
                <a:ea typeface="DejaVu Sans"/>
              </a:rPr>
              <a:t>  </a:t>
            </a:r>
            <a:endParaRPr lang="en-US" sz="1800" b="0" strike="noStrike" spc="-1" dirty="0">
              <a:latin typeface="Arial"/>
            </a:endParaRPr>
          </a:p>
        </p:txBody>
      </p:sp>
    </p:spTree>
    <p:extLst>
      <p:ext uri="{BB962C8B-B14F-4D97-AF65-F5344CB8AC3E}">
        <p14:creationId xmlns:p14="http://schemas.microsoft.com/office/powerpoint/2010/main" val="20764451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8" name="CustomShape 1"/>
          <p:cNvSpPr/>
          <p:nvPr/>
        </p:nvSpPr>
        <p:spPr>
          <a:xfrm>
            <a:off x="559080" y="539280"/>
            <a:ext cx="5174640" cy="82116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noAutofit/>
          </a:bodyPr>
          <a:lstStyle/>
          <a:p>
            <a:pPr>
              <a:lnSpc>
                <a:spcPct val="100000"/>
              </a:lnSpc>
            </a:pPr>
            <a:r>
              <a:rPr lang="en-US" sz="2800" b="1" strike="noStrike" spc="-1">
                <a:solidFill>
                  <a:srgbClr val="363D46"/>
                </a:solidFill>
                <a:latin typeface="Century Gothic"/>
                <a:ea typeface="DejaVu Sans"/>
              </a:rPr>
              <a:t>Fashion Segmentation</a:t>
            </a:r>
            <a:endParaRPr lang="en-US" sz="2800" b="0" strike="noStrike" spc="-1">
              <a:latin typeface="Arial"/>
            </a:endParaRPr>
          </a:p>
          <a:p>
            <a:pPr>
              <a:lnSpc>
                <a:spcPct val="100000"/>
              </a:lnSpc>
            </a:pPr>
            <a:r>
              <a:rPr lang="en-US" sz="2000" b="0" strike="noStrike" spc="-1">
                <a:solidFill>
                  <a:srgbClr val="000000"/>
                </a:solidFill>
                <a:latin typeface="Century Gothic"/>
                <a:ea typeface="DejaVu Sans"/>
              </a:rPr>
              <a:t>Results</a:t>
            </a:r>
            <a:endParaRPr lang="en-US" sz="2000" b="0" strike="noStrike" spc="-1">
              <a:latin typeface="Arial"/>
            </a:endParaRPr>
          </a:p>
        </p:txBody>
      </p:sp>
      <p:pic>
        <p:nvPicPr>
          <p:cNvPr id="399" name="Picture 398"/>
          <p:cNvPicPr/>
          <p:nvPr/>
        </p:nvPicPr>
        <p:blipFill>
          <a:blip r:embed="rId2"/>
          <a:srcRect l="14386" t="13390" r="12276" b="14606"/>
          <a:stretch/>
        </p:blipFill>
        <p:spPr>
          <a:xfrm>
            <a:off x="1645920" y="1188720"/>
            <a:ext cx="2468880" cy="2334240"/>
          </a:xfrm>
          <a:prstGeom prst="rect">
            <a:avLst/>
          </a:prstGeom>
          <a:ln>
            <a:noFill/>
          </a:ln>
        </p:spPr>
      </p:pic>
      <p:pic>
        <p:nvPicPr>
          <p:cNvPr id="400" name="Picture 399"/>
          <p:cNvPicPr/>
          <p:nvPr/>
        </p:nvPicPr>
        <p:blipFill>
          <a:blip r:embed="rId3"/>
          <a:srcRect l="14386" t="13390" r="12281" b="14606"/>
          <a:stretch/>
        </p:blipFill>
        <p:spPr>
          <a:xfrm>
            <a:off x="4846320" y="1142280"/>
            <a:ext cx="2560320" cy="2423880"/>
          </a:xfrm>
          <a:prstGeom prst="rect">
            <a:avLst/>
          </a:prstGeom>
          <a:ln>
            <a:noFill/>
          </a:ln>
        </p:spPr>
      </p:pic>
      <p:pic>
        <p:nvPicPr>
          <p:cNvPr id="401" name="Picture 400"/>
          <p:cNvPicPr/>
          <p:nvPr/>
        </p:nvPicPr>
        <p:blipFill>
          <a:blip r:embed="rId4"/>
          <a:srcRect l="14386" t="13390" r="12281" b="14606"/>
          <a:stretch/>
        </p:blipFill>
        <p:spPr>
          <a:xfrm>
            <a:off x="8229600" y="1097280"/>
            <a:ext cx="2560320" cy="2468880"/>
          </a:xfrm>
          <a:prstGeom prst="rect">
            <a:avLst/>
          </a:prstGeom>
          <a:ln>
            <a:noFill/>
          </a:ln>
        </p:spPr>
      </p:pic>
      <p:pic>
        <p:nvPicPr>
          <p:cNvPr id="402" name="Picture 401"/>
          <p:cNvPicPr/>
          <p:nvPr/>
        </p:nvPicPr>
        <p:blipFill>
          <a:blip r:embed="rId5"/>
          <a:srcRect l="14386" t="13390" r="12281" b="14606"/>
          <a:stretch/>
        </p:blipFill>
        <p:spPr>
          <a:xfrm>
            <a:off x="1645920" y="3749040"/>
            <a:ext cx="2514600" cy="2468880"/>
          </a:xfrm>
          <a:prstGeom prst="rect">
            <a:avLst/>
          </a:prstGeom>
          <a:ln>
            <a:noFill/>
          </a:ln>
        </p:spPr>
      </p:pic>
      <p:pic>
        <p:nvPicPr>
          <p:cNvPr id="403" name="Picture 402"/>
          <p:cNvPicPr/>
          <p:nvPr/>
        </p:nvPicPr>
        <p:blipFill>
          <a:blip r:embed="rId6"/>
          <a:srcRect l="14386" t="13390" r="12281" b="14606"/>
          <a:stretch/>
        </p:blipFill>
        <p:spPr>
          <a:xfrm>
            <a:off x="4826880" y="3749040"/>
            <a:ext cx="2560320" cy="2513880"/>
          </a:xfrm>
          <a:prstGeom prst="rect">
            <a:avLst/>
          </a:prstGeom>
          <a:ln>
            <a:noFill/>
          </a:ln>
        </p:spPr>
      </p:pic>
      <p:pic>
        <p:nvPicPr>
          <p:cNvPr id="404" name="Picture 403"/>
          <p:cNvPicPr/>
          <p:nvPr/>
        </p:nvPicPr>
        <p:blipFill>
          <a:blip r:embed="rId7"/>
          <a:srcRect l="14386" t="13390" r="12281" b="14606"/>
          <a:stretch/>
        </p:blipFill>
        <p:spPr>
          <a:xfrm>
            <a:off x="8229600" y="3749040"/>
            <a:ext cx="2607120" cy="2559960"/>
          </a:xfrm>
          <a:prstGeom prst="rect">
            <a:avLst/>
          </a:prstGeom>
          <a:ln>
            <a:noFill/>
          </a:ln>
        </p:spPr>
      </p:pic>
    </p:spTree>
    <p:extLst>
      <p:ext uri="{BB962C8B-B14F-4D97-AF65-F5344CB8AC3E}">
        <p14:creationId xmlns:p14="http://schemas.microsoft.com/office/powerpoint/2010/main" val="17669723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5" name="CustomShape 1"/>
          <p:cNvSpPr/>
          <p:nvPr/>
        </p:nvSpPr>
        <p:spPr>
          <a:xfrm>
            <a:off x="559080" y="539280"/>
            <a:ext cx="5174640" cy="82116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noAutofit/>
          </a:bodyPr>
          <a:lstStyle/>
          <a:p>
            <a:pPr>
              <a:lnSpc>
                <a:spcPct val="100000"/>
              </a:lnSpc>
            </a:pPr>
            <a:r>
              <a:rPr lang="en-US" sz="2800" b="1" strike="noStrike" spc="-1">
                <a:solidFill>
                  <a:srgbClr val="363D46"/>
                </a:solidFill>
                <a:latin typeface="Century Gothic"/>
                <a:ea typeface="DejaVu Sans"/>
              </a:rPr>
              <a:t>Fashion Segmentation</a:t>
            </a:r>
            <a:endParaRPr lang="en-US" sz="2800" b="0" strike="noStrike" spc="-1">
              <a:latin typeface="Arial"/>
            </a:endParaRPr>
          </a:p>
          <a:p>
            <a:pPr>
              <a:lnSpc>
                <a:spcPct val="100000"/>
              </a:lnSpc>
            </a:pPr>
            <a:r>
              <a:rPr lang="en-US" sz="2000" b="0" strike="noStrike" spc="-1">
                <a:solidFill>
                  <a:srgbClr val="000000"/>
                </a:solidFill>
                <a:latin typeface="Century Gothic"/>
                <a:ea typeface="DejaVu Sans"/>
              </a:rPr>
              <a:t>Results</a:t>
            </a:r>
            <a:endParaRPr lang="en-US" sz="2000" b="0" strike="noStrike" spc="-1">
              <a:latin typeface="Arial"/>
            </a:endParaRPr>
          </a:p>
        </p:txBody>
      </p:sp>
      <p:pic>
        <p:nvPicPr>
          <p:cNvPr id="406" name="Picture 405"/>
          <p:cNvPicPr/>
          <p:nvPr/>
        </p:nvPicPr>
        <p:blipFill>
          <a:blip r:embed="rId2"/>
          <a:stretch/>
        </p:blipFill>
        <p:spPr>
          <a:xfrm>
            <a:off x="731520" y="1463040"/>
            <a:ext cx="3954960" cy="4297680"/>
          </a:xfrm>
          <a:prstGeom prst="rect">
            <a:avLst/>
          </a:prstGeom>
          <a:ln>
            <a:noFill/>
          </a:ln>
        </p:spPr>
      </p:pic>
      <p:pic>
        <p:nvPicPr>
          <p:cNvPr id="407" name="Picture 406"/>
          <p:cNvPicPr/>
          <p:nvPr/>
        </p:nvPicPr>
        <p:blipFill>
          <a:blip r:embed="rId3"/>
          <a:stretch/>
        </p:blipFill>
        <p:spPr>
          <a:xfrm>
            <a:off x="5162760" y="630149"/>
            <a:ext cx="2033540" cy="1460582"/>
          </a:xfrm>
          <a:prstGeom prst="rect">
            <a:avLst/>
          </a:prstGeom>
          <a:ln>
            <a:noFill/>
          </a:ln>
        </p:spPr>
      </p:pic>
      <p:pic>
        <p:nvPicPr>
          <p:cNvPr id="408" name="Picture 407"/>
          <p:cNvPicPr/>
          <p:nvPr/>
        </p:nvPicPr>
        <p:blipFill>
          <a:blip r:embed="rId4"/>
          <a:stretch/>
        </p:blipFill>
        <p:spPr>
          <a:xfrm>
            <a:off x="5162760" y="2353680"/>
            <a:ext cx="6175800" cy="3772800"/>
          </a:xfrm>
          <a:prstGeom prst="rect">
            <a:avLst/>
          </a:prstGeom>
          <a:ln>
            <a:noFill/>
          </a:ln>
        </p:spPr>
      </p:pic>
      <p:sp>
        <p:nvSpPr>
          <p:cNvPr id="409" name="CustomShape 2"/>
          <p:cNvSpPr/>
          <p:nvPr/>
        </p:nvSpPr>
        <p:spPr>
          <a:xfrm>
            <a:off x="7419600" y="2066614"/>
            <a:ext cx="1406769" cy="213411"/>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noAutofit/>
          </a:bodyPr>
          <a:lstStyle/>
          <a:p>
            <a:pPr>
              <a:lnSpc>
                <a:spcPct val="100000"/>
              </a:lnSpc>
              <a:buClr>
                <a:srgbClr val="000000"/>
              </a:buClr>
            </a:pPr>
            <a:r>
              <a:rPr lang="en-US" sz="1000" b="1" strike="noStrike" spc="-1" dirty="0">
                <a:solidFill>
                  <a:srgbClr val="000000"/>
                </a:solidFill>
                <a:latin typeface="Century Gothic"/>
                <a:ea typeface="DejaVu Sans"/>
              </a:rPr>
              <a:t>Confusion Matrix</a:t>
            </a:r>
            <a:endParaRPr lang="en-US" sz="1000" b="0" strike="noStrike" spc="-1" dirty="0">
              <a:latin typeface="Arial"/>
            </a:endParaRPr>
          </a:p>
        </p:txBody>
      </p:sp>
      <p:pic>
        <p:nvPicPr>
          <p:cNvPr id="411" name="Picture 410"/>
          <p:cNvPicPr/>
          <p:nvPr/>
        </p:nvPicPr>
        <p:blipFill>
          <a:blip r:embed="rId2"/>
          <a:stretch/>
        </p:blipFill>
        <p:spPr>
          <a:xfrm>
            <a:off x="731520" y="1463040"/>
            <a:ext cx="3954960" cy="4297680"/>
          </a:xfrm>
          <a:prstGeom prst="rect">
            <a:avLst/>
          </a:prstGeom>
          <a:ln>
            <a:noFill/>
          </a:ln>
        </p:spPr>
      </p:pic>
      <p:sp>
        <p:nvSpPr>
          <p:cNvPr id="412" name="CustomShape 4"/>
          <p:cNvSpPr/>
          <p:nvPr/>
        </p:nvSpPr>
        <p:spPr>
          <a:xfrm>
            <a:off x="731520" y="5760720"/>
            <a:ext cx="4042117" cy="63756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noAutofit/>
          </a:bodyPr>
          <a:lstStyle/>
          <a:p>
            <a:pPr>
              <a:lnSpc>
                <a:spcPct val="100000"/>
              </a:lnSpc>
              <a:buClr>
                <a:srgbClr val="000000"/>
              </a:buClr>
            </a:pPr>
            <a:r>
              <a:rPr lang="en-US" sz="1000" b="1" strike="noStrike" spc="-1" dirty="0">
                <a:solidFill>
                  <a:srgbClr val="000000"/>
                </a:solidFill>
                <a:latin typeface="Century Gothic"/>
                <a:ea typeface="DejaVu Sans"/>
              </a:rPr>
              <a:t> Sample Image with ground truth and predictions, and scores</a:t>
            </a:r>
            <a:r>
              <a:rPr lang="en-US" sz="1600" b="1" strike="noStrike" spc="-1" dirty="0">
                <a:solidFill>
                  <a:srgbClr val="000000"/>
                </a:solidFill>
                <a:latin typeface="Century Gothic"/>
                <a:ea typeface="DejaVu Sans"/>
              </a:rPr>
              <a:t>  </a:t>
            </a:r>
            <a:endParaRPr lang="en-US" sz="1600" b="1" strike="noStrike" spc="-1" dirty="0">
              <a:latin typeface="Arial"/>
            </a:endParaRPr>
          </a:p>
        </p:txBody>
      </p:sp>
    </p:spTree>
    <p:extLst>
      <p:ext uri="{BB962C8B-B14F-4D97-AF65-F5344CB8AC3E}">
        <p14:creationId xmlns:p14="http://schemas.microsoft.com/office/powerpoint/2010/main" val="306241618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3" name="CustomShape 1"/>
          <p:cNvSpPr/>
          <p:nvPr/>
        </p:nvSpPr>
        <p:spPr>
          <a:xfrm>
            <a:off x="559080" y="539280"/>
            <a:ext cx="5174640" cy="82116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noAutofit/>
          </a:bodyPr>
          <a:lstStyle/>
          <a:p>
            <a:pPr>
              <a:lnSpc>
                <a:spcPct val="100000"/>
              </a:lnSpc>
            </a:pPr>
            <a:r>
              <a:rPr lang="en-US" sz="2800" b="1" strike="noStrike" spc="-1">
                <a:solidFill>
                  <a:srgbClr val="363D46"/>
                </a:solidFill>
                <a:latin typeface="Century Gothic"/>
                <a:ea typeface="DejaVu Sans"/>
              </a:rPr>
              <a:t>Fashion Segmentation</a:t>
            </a:r>
            <a:endParaRPr lang="en-US" sz="2800" b="0" strike="noStrike" spc="-1">
              <a:latin typeface="Arial"/>
            </a:endParaRPr>
          </a:p>
          <a:p>
            <a:pPr>
              <a:lnSpc>
                <a:spcPct val="100000"/>
              </a:lnSpc>
            </a:pPr>
            <a:r>
              <a:rPr lang="en-US" sz="2000" b="0" strike="noStrike" spc="-1">
                <a:solidFill>
                  <a:srgbClr val="000000"/>
                </a:solidFill>
                <a:latin typeface="Century Gothic"/>
                <a:ea typeface="DejaVu Sans"/>
              </a:rPr>
              <a:t>Evaluation Metrics	</a:t>
            </a:r>
            <a:endParaRPr lang="en-US" sz="2000" b="0" strike="noStrike" spc="-1">
              <a:latin typeface="Arial"/>
            </a:endParaRPr>
          </a:p>
        </p:txBody>
      </p:sp>
      <p:pic>
        <p:nvPicPr>
          <p:cNvPr id="414" name="Picture 413"/>
          <p:cNvPicPr/>
          <p:nvPr/>
        </p:nvPicPr>
        <p:blipFill>
          <a:blip r:embed="rId2"/>
          <a:stretch/>
        </p:blipFill>
        <p:spPr>
          <a:xfrm>
            <a:off x="4754880" y="1800720"/>
            <a:ext cx="6629040" cy="2771280"/>
          </a:xfrm>
          <a:prstGeom prst="rect">
            <a:avLst/>
          </a:prstGeom>
          <a:ln>
            <a:noFill/>
          </a:ln>
        </p:spPr>
      </p:pic>
      <p:sp>
        <p:nvSpPr>
          <p:cNvPr id="415" name="CustomShape 2"/>
          <p:cNvSpPr/>
          <p:nvPr/>
        </p:nvSpPr>
        <p:spPr>
          <a:xfrm>
            <a:off x="640080" y="1464840"/>
            <a:ext cx="3749040" cy="2284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endParaRPr lang="en-US" sz="1800" b="0" strike="noStrike" spc="-1">
              <a:latin typeface="Arial"/>
            </a:endParaRPr>
          </a:p>
          <a:p>
            <a:pPr marL="285840" indent="-284760">
              <a:lnSpc>
                <a:spcPct val="100000"/>
              </a:lnSpc>
              <a:buClr>
                <a:srgbClr val="000000"/>
              </a:buClr>
              <a:buFont typeface="Arial"/>
              <a:buChar char="•"/>
            </a:pPr>
            <a:endParaRPr lang="en-US" sz="1800" b="0" strike="noStrike" spc="-1">
              <a:latin typeface="Arial"/>
            </a:endParaRPr>
          </a:p>
        </p:txBody>
      </p:sp>
      <p:sp>
        <p:nvSpPr>
          <p:cNvPr id="2" name="Rectangle 1">
            <a:extLst>
              <a:ext uri="{FF2B5EF4-FFF2-40B4-BE49-F238E27FC236}">
                <a16:creationId xmlns:a16="http://schemas.microsoft.com/office/drawing/2014/main" id="{E8ED50E3-DAD2-DC47-A39C-1B76052DA0CB}"/>
              </a:ext>
            </a:extLst>
          </p:cNvPr>
          <p:cNvSpPr/>
          <p:nvPr/>
        </p:nvSpPr>
        <p:spPr>
          <a:xfrm>
            <a:off x="691661" y="1464840"/>
            <a:ext cx="3856893" cy="4801314"/>
          </a:xfrm>
          <a:prstGeom prst="rect">
            <a:avLst/>
          </a:prstGeom>
          <a:solidFill>
            <a:schemeClr val="tx1"/>
          </a:solidFill>
        </p:spPr>
        <p:txBody>
          <a:bodyPr wrap="square" tIns="182880" bIns="182880">
            <a:spAutoFit/>
          </a:bodyPr>
          <a:lstStyle/>
          <a:p>
            <a:pPr marL="285750" indent="-285750">
              <a:buFont typeface="Arial" panose="020B0604020202020204" pitchFamily="34" charset="0"/>
              <a:buChar char="•"/>
            </a:pPr>
            <a:r>
              <a:rPr lang="en-US" dirty="0" err="1">
                <a:solidFill>
                  <a:schemeClr val="bg1"/>
                </a:solidFill>
              </a:rPr>
              <a:t>IoU</a:t>
            </a:r>
            <a:r>
              <a:rPr lang="en-US" dirty="0">
                <a:solidFill>
                  <a:schemeClr val="bg1"/>
                </a:solidFill>
              </a:rPr>
              <a:t>(A,B)= A∩B / A∪B</a:t>
            </a:r>
            <a:br>
              <a:rPr lang="en-US" dirty="0">
                <a:solidFill>
                  <a:schemeClr val="bg1"/>
                </a:solidFill>
              </a:rPr>
            </a:br>
            <a:endParaRPr lang="en-US" dirty="0">
              <a:solidFill>
                <a:schemeClr val="bg1"/>
              </a:solidFill>
            </a:endParaRPr>
          </a:p>
          <a:p>
            <a:pPr marL="285750" indent="-285750">
              <a:buFont typeface="Arial" panose="020B0604020202020204" pitchFamily="34" charset="0"/>
              <a:buChar char="•"/>
            </a:pPr>
            <a:r>
              <a:rPr lang="en-US" dirty="0">
                <a:solidFill>
                  <a:schemeClr val="bg1"/>
                </a:solidFill>
              </a:rPr>
              <a:t>AP calculated over range from 0.5 to 0.95 with a step size of 0.05: (0.5, 0.55, 0.6, 0.65, 0.7, 0.75, 0.8, 0.85, 0.9, 0.95)</a:t>
            </a:r>
            <a:br>
              <a:rPr lang="en-US" dirty="0">
                <a:solidFill>
                  <a:schemeClr val="bg1"/>
                </a:solidFill>
              </a:rPr>
            </a:br>
            <a:endParaRPr lang="en-US" dirty="0">
              <a:solidFill>
                <a:schemeClr val="bg1"/>
              </a:solidFill>
            </a:endParaRPr>
          </a:p>
          <a:p>
            <a:pPr marL="285750" indent="-285750">
              <a:buFont typeface="Arial" panose="020B0604020202020204" pitchFamily="34" charset="0"/>
              <a:buChar char="•"/>
            </a:pPr>
            <a:r>
              <a:rPr lang="en-US" dirty="0">
                <a:solidFill>
                  <a:schemeClr val="bg1"/>
                </a:solidFill>
              </a:rPr>
              <a:t>Reported numbers for our model are mean Average Precision values (</a:t>
            </a:r>
            <a:r>
              <a:rPr lang="en-US" dirty="0" err="1">
                <a:solidFill>
                  <a:schemeClr val="bg1"/>
                </a:solidFill>
              </a:rPr>
              <a:t>mAP</a:t>
            </a:r>
            <a:r>
              <a:rPr lang="en-US" dirty="0">
                <a:solidFill>
                  <a:schemeClr val="bg1"/>
                </a:solidFill>
              </a:rPr>
              <a:t>) over a batch of 100 random images from validation dataset</a:t>
            </a:r>
            <a:br>
              <a:rPr lang="en-US" dirty="0">
                <a:solidFill>
                  <a:schemeClr val="bg1"/>
                </a:solidFill>
              </a:rPr>
            </a:br>
            <a:endParaRPr lang="en-US" dirty="0">
              <a:solidFill>
                <a:schemeClr val="bg1"/>
              </a:solidFill>
            </a:endParaRPr>
          </a:p>
          <a:p>
            <a:pPr marL="285750" indent="-285750">
              <a:buFont typeface="Arial" panose="020B0604020202020204" pitchFamily="34" charset="0"/>
              <a:buChar char="•"/>
            </a:pPr>
            <a:r>
              <a:rPr lang="en-US" dirty="0">
                <a:solidFill>
                  <a:schemeClr val="bg1"/>
                </a:solidFill>
              </a:rPr>
              <a:t>Average Precision values improve with training the model over the entire dataset </a:t>
            </a:r>
          </a:p>
        </p:txBody>
      </p:sp>
    </p:spTree>
    <p:extLst>
      <p:ext uri="{BB962C8B-B14F-4D97-AF65-F5344CB8AC3E}">
        <p14:creationId xmlns:p14="http://schemas.microsoft.com/office/powerpoint/2010/main" val="13428657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5AA7340-66EF-DA4A-9D68-D086D0420F2C}"/>
              </a:ext>
            </a:extLst>
          </p:cNvPr>
          <p:cNvSpPr txBox="1"/>
          <p:nvPr/>
        </p:nvSpPr>
        <p:spPr>
          <a:xfrm>
            <a:off x="601887" y="539348"/>
            <a:ext cx="4017446" cy="830997"/>
          </a:xfrm>
          <a:prstGeom prst="rect">
            <a:avLst/>
          </a:prstGeom>
          <a:noFill/>
        </p:spPr>
        <p:txBody>
          <a:bodyPr wrap="none" rtlCol="0">
            <a:spAutoFit/>
          </a:bodyPr>
          <a:lstStyle/>
          <a:p>
            <a:r>
              <a:rPr lang="en-US" sz="2800" b="1" dirty="0">
                <a:solidFill>
                  <a:schemeClr val="bg2"/>
                </a:solidFill>
              </a:rPr>
              <a:t>Fashion Segmentation</a:t>
            </a:r>
          </a:p>
          <a:p>
            <a:r>
              <a:rPr lang="en-US" sz="2000" dirty="0">
                <a:solidFill>
                  <a:schemeClr val="bg2"/>
                </a:solidFill>
              </a:rPr>
              <a:t>Objective</a:t>
            </a:r>
          </a:p>
        </p:txBody>
      </p:sp>
      <p:sp>
        <p:nvSpPr>
          <p:cNvPr id="4" name="TextBox 3">
            <a:extLst>
              <a:ext uri="{FF2B5EF4-FFF2-40B4-BE49-F238E27FC236}">
                <a16:creationId xmlns:a16="http://schemas.microsoft.com/office/drawing/2014/main" id="{A48AC035-A8C0-664F-A789-07AF7C607B9D}"/>
              </a:ext>
            </a:extLst>
          </p:cNvPr>
          <p:cNvSpPr txBox="1"/>
          <p:nvPr/>
        </p:nvSpPr>
        <p:spPr>
          <a:xfrm>
            <a:off x="1736706" y="1535962"/>
            <a:ext cx="8181018" cy="923330"/>
          </a:xfrm>
          <a:prstGeom prst="rect">
            <a:avLst/>
          </a:prstGeom>
          <a:solidFill>
            <a:schemeClr val="tx1"/>
          </a:solidFill>
        </p:spPr>
        <p:txBody>
          <a:bodyPr wrap="square" rtlCol="0">
            <a:spAutoFit/>
          </a:bodyPr>
          <a:lstStyle/>
          <a:p>
            <a:pPr marL="285750" indent="-285750">
              <a:buFont typeface="Arial" panose="020B0604020202020204" pitchFamily="34" charset="0"/>
              <a:buChar char="•"/>
            </a:pPr>
            <a:r>
              <a:rPr lang="en-US" dirty="0">
                <a:solidFill>
                  <a:schemeClr val="bg1"/>
                </a:solidFill>
              </a:rPr>
              <a:t>Segment fashion-related items</a:t>
            </a:r>
          </a:p>
          <a:p>
            <a:pPr marL="285750" indent="-285750">
              <a:buFont typeface="Arial" panose="020B0604020202020204" pitchFamily="34" charset="0"/>
              <a:buChar char="•"/>
            </a:pPr>
            <a:r>
              <a:rPr lang="en-US" dirty="0">
                <a:solidFill>
                  <a:schemeClr val="bg1"/>
                </a:solidFill>
              </a:rPr>
              <a:t>We chose Mask R-CNN</a:t>
            </a:r>
          </a:p>
          <a:p>
            <a:pPr marL="285750" indent="-285750">
              <a:buFont typeface="Arial" panose="020B0604020202020204" pitchFamily="34" charset="0"/>
              <a:buChar char="•"/>
            </a:pPr>
            <a:r>
              <a:rPr lang="en-US" dirty="0">
                <a:solidFill>
                  <a:schemeClr val="bg1"/>
                </a:solidFill>
              </a:rPr>
              <a:t>Data from Kaggle competition</a:t>
            </a:r>
          </a:p>
        </p:txBody>
      </p:sp>
      <p:pic>
        <p:nvPicPr>
          <p:cNvPr id="5" name="Picture 4">
            <a:extLst>
              <a:ext uri="{FF2B5EF4-FFF2-40B4-BE49-F238E27FC236}">
                <a16:creationId xmlns:a16="http://schemas.microsoft.com/office/drawing/2014/main" id="{D8D29BF1-A7A1-2B45-BF84-3111E89DB5C4}"/>
              </a:ext>
            </a:extLst>
          </p:cNvPr>
          <p:cNvPicPr>
            <a:picLocks noChangeAspect="1"/>
          </p:cNvPicPr>
          <p:nvPr/>
        </p:nvPicPr>
        <p:blipFill>
          <a:blip r:embed="rId2"/>
          <a:stretch>
            <a:fillRect/>
          </a:stretch>
        </p:blipFill>
        <p:spPr>
          <a:xfrm>
            <a:off x="1736706" y="2821300"/>
            <a:ext cx="2797539" cy="3149395"/>
          </a:xfrm>
          <a:prstGeom prst="rect">
            <a:avLst/>
          </a:prstGeom>
        </p:spPr>
      </p:pic>
      <p:pic>
        <p:nvPicPr>
          <p:cNvPr id="6" name="Picture 5">
            <a:extLst>
              <a:ext uri="{FF2B5EF4-FFF2-40B4-BE49-F238E27FC236}">
                <a16:creationId xmlns:a16="http://schemas.microsoft.com/office/drawing/2014/main" id="{F5052CEB-BCDC-4B46-B46D-D5447BEAC1A7}"/>
              </a:ext>
            </a:extLst>
          </p:cNvPr>
          <p:cNvPicPr>
            <a:picLocks noChangeAspect="1"/>
          </p:cNvPicPr>
          <p:nvPr/>
        </p:nvPicPr>
        <p:blipFill>
          <a:blip r:embed="rId3"/>
          <a:stretch>
            <a:fillRect/>
          </a:stretch>
        </p:blipFill>
        <p:spPr>
          <a:xfrm>
            <a:off x="7120184" y="2703414"/>
            <a:ext cx="2797540" cy="3149395"/>
          </a:xfrm>
          <a:prstGeom prst="rect">
            <a:avLst/>
          </a:prstGeom>
        </p:spPr>
      </p:pic>
      <p:sp>
        <p:nvSpPr>
          <p:cNvPr id="7" name="Right Arrow 6">
            <a:extLst>
              <a:ext uri="{FF2B5EF4-FFF2-40B4-BE49-F238E27FC236}">
                <a16:creationId xmlns:a16="http://schemas.microsoft.com/office/drawing/2014/main" id="{C9478D93-EC33-2341-A88E-DC4381501438}"/>
              </a:ext>
            </a:extLst>
          </p:cNvPr>
          <p:cNvSpPr/>
          <p:nvPr/>
        </p:nvSpPr>
        <p:spPr>
          <a:xfrm>
            <a:off x="4925340" y="3588546"/>
            <a:ext cx="1803748" cy="100208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FAAC0F25-E398-114E-9EE1-9BF87BACD61F}"/>
              </a:ext>
            </a:extLst>
          </p:cNvPr>
          <p:cNvSpPr txBox="1"/>
          <p:nvPr/>
        </p:nvSpPr>
        <p:spPr>
          <a:xfrm>
            <a:off x="4765748" y="5324364"/>
            <a:ext cx="1891430" cy="646331"/>
          </a:xfrm>
          <a:prstGeom prst="rect">
            <a:avLst/>
          </a:prstGeom>
          <a:noFill/>
        </p:spPr>
        <p:txBody>
          <a:bodyPr wrap="square" rtlCol="0">
            <a:spAutoFit/>
          </a:bodyPr>
          <a:lstStyle/>
          <a:p>
            <a:r>
              <a:rPr lang="en-US" i="1" dirty="0">
                <a:solidFill>
                  <a:schemeClr val="bg1"/>
                </a:solidFill>
              </a:rPr>
              <a:t>Mask-RCNN is logical choice</a:t>
            </a:r>
          </a:p>
        </p:txBody>
      </p:sp>
    </p:spTree>
    <p:extLst>
      <p:ext uri="{BB962C8B-B14F-4D97-AF65-F5344CB8AC3E}">
        <p14:creationId xmlns:p14="http://schemas.microsoft.com/office/powerpoint/2010/main" val="330656743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7" name="CustomShape 1"/>
          <p:cNvSpPr/>
          <p:nvPr/>
        </p:nvSpPr>
        <p:spPr>
          <a:xfrm>
            <a:off x="559080" y="539280"/>
            <a:ext cx="5174640" cy="82116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noAutofit/>
          </a:bodyPr>
          <a:lstStyle/>
          <a:p>
            <a:pPr>
              <a:lnSpc>
                <a:spcPct val="100000"/>
              </a:lnSpc>
            </a:pPr>
            <a:r>
              <a:rPr lang="en-US" sz="2800" b="1" strike="noStrike" spc="-1">
                <a:solidFill>
                  <a:srgbClr val="363D46"/>
                </a:solidFill>
                <a:latin typeface="Century Gothic"/>
                <a:ea typeface="DejaVu Sans"/>
              </a:rPr>
              <a:t>Fashion Segmentation</a:t>
            </a:r>
            <a:endParaRPr lang="en-US" sz="2800" b="0" strike="noStrike" spc="-1">
              <a:latin typeface="Arial"/>
            </a:endParaRPr>
          </a:p>
          <a:p>
            <a:pPr>
              <a:lnSpc>
                <a:spcPct val="100000"/>
              </a:lnSpc>
            </a:pPr>
            <a:r>
              <a:rPr lang="en-US" sz="2000" b="0" strike="noStrike" spc="-1">
                <a:solidFill>
                  <a:srgbClr val="000000"/>
                </a:solidFill>
                <a:latin typeface="Century Gothic"/>
                <a:ea typeface="DejaVu Sans"/>
              </a:rPr>
              <a:t> Predictions as semantic masks	</a:t>
            </a:r>
            <a:endParaRPr lang="en-US" sz="2000" b="0" strike="noStrike" spc="-1">
              <a:latin typeface="Arial"/>
            </a:endParaRPr>
          </a:p>
        </p:txBody>
      </p:sp>
      <p:sp>
        <p:nvSpPr>
          <p:cNvPr id="418" name="CustomShape 2"/>
          <p:cNvSpPr/>
          <p:nvPr/>
        </p:nvSpPr>
        <p:spPr>
          <a:xfrm>
            <a:off x="640080" y="1464840"/>
            <a:ext cx="3749040" cy="2284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endParaRPr lang="en-US" sz="1800" b="0" strike="noStrike" spc="-1">
              <a:latin typeface="Arial"/>
            </a:endParaRPr>
          </a:p>
          <a:p>
            <a:pPr marL="285840" indent="-284760">
              <a:lnSpc>
                <a:spcPct val="100000"/>
              </a:lnSpc>
              <a:buClr>
                <a:srgbClr val="000000"/>
              </a:buClr>
              <a:buFont typeface="Arial"/>
              <a:buChar char="•"/>
            </a:pPr>
            <a:endParaRPr lang="en-US" sz="1800" b="0" strike="noStrike" spc="-1">
              <a:latin typeface="Arial"/>
            </a:endParaRPr>
          </a:p>
        </p:txBody>
      </p:sp>
      <p:pic>
        <p:nvPicPr>
          <p:cNvPr id="419" name="Picture 418"/>
          <p:cNvPicPr/>
          <p:nvPr/>
        </p:nvPicPr>
        <p:blipFill>
          <a:blip r:embed="rId2"/>
          <a:srcRect l="14216" t="8465" r="10781" b="10531"/>
          <a:stretch/>
        </p:blipFill>
        <p:spPr>
          <a:xfrm>
            <a:off x="731520" y="1397520"/>
            <a:ext cx="4846320" cy="1711440"/>
          </a:xfrm>
          <a:prstGeom prst="rect">
            <a:avLst/>
          </a:prstGeom>
          <a:ln>
            <a:noFill/>
          </a:ln>
        </p:spPr>
      </p:pic>
      <p:pic>
        <p:nvPicPr>
          <p:cNvPr id="420" name="Picture 419"/>
          <p:cNvPicPr/>
          <p:nvPr/>
        </p:nvPicPr>
        <p:blipFill>
          <a:blip r:embed="rId3"/>
          <a:srcRect l="11217" t="10714" r="8533" b="12781"/>
          <a:stretch/>
        </p:blipFill>
        <p:spPr>
          <a:xfrm>
            <a:off x="721800" y="3118680"/>
            <a:ext cx="4846320" cy="1539720"/>
          </a:xfrm>
          <a:prstGeom prst="rect">
            <a:avLst/>
          </a:prstGeom>
          <a:ln>
            <a:noFill/>
          </a:ln>
        </p:spPr>
      </p:pic>
      <p:pic>
        <p:nvPicPr>
          <p:cNvPr id="421" name="Picture 420"/>
          <p:cNvPicPr/>
          <p:nvPr/>
        </p:nvPicPr>
        <p:blipFill>
          <a:blip r:embed="rId4"/>
          <a:srcRect l="14966" t="8465" r="12282" b="10531"/>
          <a:stretch/>
        </p:blipFill>
        <p:spPr>
          <a:xfrm>
            <a:off x="731520" y="4670640"/>
            <a:ext cx="4846320" cy="1629000"/>
          </a:xfrm>
          <a:prstGeom prst="rect">
            <a:avLst/>
          </a:prstGeom>
          <a:ln>
            <a:noFill/>
          </a:ln>
        </p:spPr>
      </p:pic>
      <p:pic>
        <p:nvPicPr>
          <p:cNvPr id="422" name="Picture 421"/>
          <p:cNvPicPr/>
          <p:nvPr/>
        </p:nvPicPr>
        <p:blipFill>
          <a:blip r:embed="rId5"/>
          <a:srcRect l="14966" t="8465" r="12282" b="10531"/>
          <a:stretch/>
        </p:blipFill>
        <p:spPr>
          <a:xfrm>
            <a:off x="6400800" y="1344600"/>
            <a:ext cx="5029200" cy="1764360"/>
          </a:xfrm>
          <a:prstGeom prst="rect">
            <a:avLst/>
          </a:prstGeom>
          <a:ln>
            <a:noFill/>
          </a:ln>
        </p:spPr>
      </p:pic>
      <p:pic>
        <p:nvPicPr>
          <p:cNvPr id="423" name="Picture 422"/>
          <p:cNvPicPr/>
          <p:nvPr/>
        </p:nvPicPr>
        <p:blipFill>
          <a:blip r:embed="rId6"/>
          <a:srcRect l="12717" t="8465" r="10784" b="10531"/>
          <a:stretch/>
        </p:blipFill>
        <p:spPr>
          <a:xfrm>
            <a:off x="6400800" y="3108960"/>
            <a:ext cx="5029200" cy="1615680"/>
          </a:xfrm>
          <a:prstGeom prst="rect">
            <a:avLst/>
          </a:prstGeom>
          <a:ln>
            <a:noFill/>
          </a:ln>
        </p:spPr>
      </p:pic>
      <p:pic>
        <p:nvPicPr>
          <p:cNvPr id="424" name="Picture 423"/>
          <p:cNvPicPr/>
          <p:nvPr/>
        </p:nvPicPr>
        <p:blipFill>
          <a:blip r:embed="rId7"/>
          <a:srcRect l="14966" t="8465" r="12282" b="10531"/>
          <a:stretch/>
        </p:blipFill>
        <p:spPr>
          <a:xfrm>
            <a:off x="6400800" y="4724640"/>
            <a:ext cx="5029200" cy="1584720"/>
          </a:xfrm>
          <a:prstGeom prst="rect">
            <a:avLst/>
          </a:prstGeom>
          <a:ln>
            <a:noFill/>
          </a:ln>
        </p:spPr>
      </p:pic>
    </p:spTree>
    <p:extLst>
      <p:ext uri="{BB962C8B-B14F-4D97-AF65-F5344CB8AC3E}">
        <p14:creationId xmlns:p14="http://schemas.microsoft.com/office/powerpoint/2010/main" val="27709859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C1341F0-1C4A-E64C-A3A2-72381CCF53C4}"/>
              </a:ext>
            </a:extLst>
          </p:cNvPr>
          <p:cNvPicPr>
            <a:picLocks noChangeAspect="1"/>
          </p:cNvPicPr>
          <p:nvPr/>
        </p:nvPicPr>
        <p:blipFill>
          <a:blip r:embed="rId2"/>
          <a:stretch>
            <a:fillRect/>
          </a:stretch>
        </p:blipFill>
        <p:spPr>
          <a:xfrm>
            <a:off x="7385211" y="2925471"/>
            <a:ext cx="4398591" cy="3405913"/>
          </a:xfrm>
          <a:prstGeom prst="rect">
            <a:avLst/>
          </a:prstGeom>
        </p:spPr>
      </p:pic>
      <p:pic>
        <p:nvPicPr>
          <p:cNvPr id="2" name="Picture 1">
            <a:extLst>
              <a:ext uri="{FF2B5EF4-FFF2-40B4-BE49-F238E27FC236}">
                <a16:creationId xmlns:a16="http://schemas.microsoft.com/office/drawing/2014/main" id="{CBCD7DB1-BCDD-EC41-9CD7-DE3F4EF7B62A}"/>
              </a:ext>
            </a:extLst>
          </p:cNvPr>
          <p:cNvPicPr>
            <a:picLocks noChangeAspect="1"/>
          </p:cNvPicPr>
          <p:nvPr/>
        </p:nvPicPr>
        <p:blipFill>
          <a:blip r:embed="rId3"/>
          <a:stretch>
            <a:fillRect/>
          </a:stretch>
        </p:blipFill>
        <p:spPr>
          <a:xfrm>
            <a:off x="601887" y="1133818"/>
            <a:ext cx="7007645" cy="2630142"/>
          </a:xfrm>
          <a:prstGeom prst="rect">
            <a:avLst/>
          </a:prstGeom>
        </p:spPr>
      </p:pic>
      <p:sp>
        <p:nvSpPr>
          <p:cNvPr id="5" name="TextBox 4">
            <a:extLst>
              <a:ext uri="{FF2B5EF4-FFF2-40B4-BE49-F238E27FC236}">
                <a16:creationId xmlns:a16="http://schemas.microsoft.com/office/drawing/2014/main" id="{C7D526B3-EE30-4045-AC16-0C869EE5926C}"/>
              </a:ext>
            </a:extLst>
          </p:cNvPr>
          <p:cNvSpPr txBox="1"/>
          <p:nvPr/>
        </p:nvSpPr>
        <p:spPr>
          <a:xfrm>
            <a:off x="601887" y="539348"/>
            <a:ext cx="7116051" cy="523220"/>
          </a:xfrm>
          <a:prstGeom prst="rect">
            <a:avLst/>
          </a:prstGeom>
          <a:noFill/>
        </p:spPr>
        <p:txBody>
          <a:bodyPr wrap="none" rtlCol="0">
            <a:spAutoFit/>
          </a:bodyPr>
          <a:lstStyle/>
          <a:p>
            <a:r>
              <a:rPr lang="en-US" sz="2800" b="1" dirty="0">
                <a:solidFill>
                  <a:schemeClr val="bg1"/>
                </a:solidFill>
              </a:rPr>
              <a:t>YOLACT (</a:t>
            </a:r>
            <a:r>
              <a:rPr lang="en-US" sz="2800" b="1" dirty="0">
                <a:solidFill>
                  <a:schemeClr val="bg2"/>
                </a:solidFill>
              </a:rPr>
              <a:t>You Only Look At </a:t>
            </a:r>
            <a:r>
              <a:rPr lang="en-US" sz="2800" b="1" dirty="0" err="1">
                <a:solidFill>
                  <a:schemeClr val="bg2"/>
                </a:solidFill>
              </a:rPr>
              <a:t>CoefficienTs</a:t>
            </a:r>
            <a:r>
              <a:rPr lang="en-US" sz="2800" b="1" dirty="0">
                <a:solidFill>
                  <a:schemeClr val="bg2"/>
                </a:solidFill>
              </a:rPr>
              <a:t>)</a:t>
            </a:r>
          </a:p>
        </p:txBody>
      </p:sp>
      <p:sp>
        <p:nvSpPr>
          <p:cNvPr id="3" name="TextBox 2">
            <a:extLst>
              <a:ext uri="{FF2B5EF4-FFF2-40B4-BE49-F238E27FC236}">
                <a16:creationId xmlns:a16="http://schemas.microsoft.com/office/drawing/2014/main" id="{0E1626C8-319B-1D41-AE7F-60E4CF647C65}"/>
              </a:ext>
            </a:extLst>
          </p:cNvPr>
          <p:cNvSpPr txBox="1"/>
          <p:nvPr/>
        </p:nvSpPr>
        <p:spPr>
          <a:xfrm>
            <a:off x="656089" y="4049486"/>
            <a:ext cx="6096191" cy="1631216"/>
          </a:xfrm>
          <a:prstGeom prst="rect">
            <a:avLst/>
          </a:prstGeom>
          <a:noFill/>
        </p:spPr>
        <p:txBody>
          <a:bodyPr wrap="square" rtlCol="0">
            <a:spAutoFit/>
          </a:bodyPr>
          <a:lstStyle/>
          <a:p>
            <a:pPr marL="285750" indent="-285750">
              <a:spcAft>
                <a:spcPts val="600"/>
              </a:spcAft>
              <a:buFont typeface="Arial" panose="020B0604020202020204" pitchFamily="34" charset="0"/>
              <a:buChar char="•"/>
            </a:pPr>
            <a:r>
              <a:rPr lang="en-US" dirty="0">
                <a:solidFill>
                  <a:schemeClr val="bg1"/>
                </a:solidFill>
              </a:rPr>
              <a:t>Employs new approach to masking</a:t>
            </a:r>
          </a:p>
          <a:p>
            <a:pPr marL="285750" indent="-285750">
              <a:spcAft>
                <a:spcPts val="600"/>
              </a:spcAft>
              <a:buFont typeface="Arial" panose="020B0604020202020204" pitchFamily="34" charset="0"/>
              <a:buChar char="•"/>
            </a:pPr>
            <a:r>
              <a:rPr lang="en-US" dirty="0">
                <a:solidFill>
                  <a:schemeClr val="bg1"/>
                </a:solidFill>
              </a:rPr>
              <a:t>Learns coefficients of a transformation rather than mask</a:t>
            </a:r>
          </a:p>
          <a:p>
            <a:pPr marL="285750" indent="-285750">
              <a:spcAft>
                <a:spcPts val="600"/>
              </a:spcAft>
              <a:buFont typeface="Arial" panose="020B0604020202020204" pitchFamily="34" charset="0"/>
              <a:buChar char="•"/>
            </a:pPr>
            <a:r>
              <a:rPr lang="en-US" dirty="0">
                <a:solidFill>
                  <a:schemeClr val="bg1"/>
                </a:solidFill>
              </a:rPr>
              <a:t>Transforms a ‘prototype’ mask into a segmentation with the coefficients.</a:t>
            </a:r>
          </a:p>
        </p:txBody>
      </p:sp>
      <p:sp>
        <p:nvSpPr>
          <p:cNvPr id="9" name="TextBox 8">
            <a:extLst>
              <a:ext uri="{FF2B5EF4-FFF2-40B4-BE49-F238E27FC236}">
                <a16:creationId xmlns:a16="http://schemas.microsoft.com/office/drawing/2014/main" id="{62C4D6C3-63EC-F146-8943-8481711419A9}"/>
              </a:ext>
            </a:extLst>
          </p:cNvPr>
          <p:cNvSpPr txBox="1"/>
          <p:nvPr/>
        </p:nvSpPr>
        <p:spPr>
          <a:xfrm>
            <a:off x="7987041" y="2466364"/>
            <a:ext cx="3400290" cy="369332"/>
          </a:xfrm>
          <a:prstGeom prst="rect">
            <a:avLst/>
          </a:prstGeom>
          <a:noFill/>
        </p:spPr>
        <p:txBody>
          <a:bodyPr wrap="none" rtlCol="0">
            <a:spAutoFit/>
          </a:bodyPr>
          <a:lstStyle/>
          <a:p>
            <a:r>
              <a:rPr lang="en-US" i="1" dirty="0">
                <a:solidFill>
                  <a:schemeClr val="tx2">
                    <a:lumMod val="25000"/>
                  </a:schemeClr>
                </a:solidFill>
              </a:rPr>
              <a:t>Remarkable speed increase!</a:t>
            </a:r>
          </a:p>
        </p:txBody>
      </p:sp>
      <p:sp>
        <p:nvSpPr>
          <p:cNvPr id="11" name="Rectangle 10">
            <a:extLst>
              <a:ext uri="{FF2B5EF4-FFF2-40B4-BE49-F238E27FC236}">
                <a16:creationId xmlns:a16="http://schemas.microsoft.com/office/drawing/2014/main" id="{DE257415-9AB1-CA4B-94B0-36DE86094184}"/>
              </a:ext>
            </a:extLst>
          </p:cNvPr>
          <p:cNvSpPr/>
          <p:nvPr/>
        </p:nvSpPr>
        <p:spPr>
          <a:xfrm>
            <a:off x="8378041" y="3587347"/>
            <a:ext cx="326572" cy="264497"/>
          </a:xfrm>
          <a:prstGeom prst="rect">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Arrow Connector 11">
            <a:extLst>
              <a:ext uri="{FF2B5EF4-FFF2-40B4-BE49-F238E27FC236}">
                <a16:creationId xmlns:a16="http://schemas.microsoft.com/office/drawing/2014/main" id="{243B86E3-DAC1-6F44-8306-7FCF87FB58E0}"/>
              </a:ext>
            </a:extLst>
          </p:cNvPr>
          <p:cNvCxnSpPr>
            <a:cxnSpLocks/>
          </p:cNvCxnSpPr>
          <p:nvPr/>
        </p:nvCxnSpPr>
        <p:spPr>
          <a:xfrm>
            <a:off x="8704613" y="3931570"/>
            <a:ext cx="641268" cy="368137"/>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14E540F5-9459-4D41-B643-457312B74D43}"/>
              </a:ext>
            </a:extLst>
          </p:cNvPr>
          <p:cNvSpPr txBox="1"/>
          <p:nvPr/>
        </p:nvSpPr>
        <p:spPr>
          <a:xfrm>
            <a:off x="8641738" y="3360803"/>
            <a:ext cx="982961" cy="261610"/>
          </a:xfrm>
          <a:prstGeom prst="rect">
            <a:avLst/>
          </a:prstGeom>
          <a:noFill/>
        </p:spPr>
        <p:txBody>
          <a:bodyPr wrap="none" rtlCol="0">
            <a:spAutoFit/>
          </a:bodyPr>
          <a:lstStyle/>
          <a:p>
            <a:r>
              <a:rPr lang="en-US" sz="1050" i="1" dirty="0">
                <a:solidFill>
                  <a:schemeClr val="tx2">
                    <a:lumMod val="25000"/>
                  </a:schemeClr>
                </a:solidFill>
              </a:rPr>
              <a:t>Mask RCNN</a:t>
            </a:r>
          </a:p>
        </p:txBody>
      </p:sp>
      <p:sp>
        <p:nvSpPr>
          <p:cNvPr id="16" name="TextBox 15">
            <a:extLst>
              <a:ext uri="{FF2B5EF4-FFF2-40B4-BE49-F238E27FC236}">
                <a16:creationId xmlns:a16="http://schemas.microsoft.com/office/drawing/2014/main" id="{09FB47DF-A51C-F147-88BF-EA2AA9A37FFE}"/>
              </a:ext>
            </a:extLst>
          </p:cNvPr>
          <p:cNvSpPr txBox="1"/>
          <p:nvPr/>
        </p:nvSpPr>
        <p:spPr>
          <a:xfrm>
            <a:off x="9687186" y="4820478"/>
            <a:ext cx="710451" cy="253916"/>
          </a:xfrm>
          <a:prstGeom prst="rect">
            <a:avLst/>
          </a:prstGeom>
          <a:noFill/>
        </p:spPr>
        <p:txBody>
          <a:bodyPr wrap="none" rtlCol="0">
            <a:spAutoFit/>
          </a:bodyPr>
          <a:lstStyle/>
          <a:p>
            <a:r>
              <a:rPr lang="en-US" sz="1050" i="1" dirty="0">
                <a:solidFill>
                  <a:schemeClr val="tx2">
                    <a:lumMod val="25000"/>
                  </a:schemeClr>
                </a:solidFill>
              </a:rPr>
              <a:t>YOLACT</a:t>
            </a:r>
          </a:p>
        </p:txBody>
      </p:sp>
      <p:sp>
        <p:nvSpPr>
          <p:cNvPr id="6" name="Freeform 5">
            <a:extLst>
              <a:ext uri="{FF2B5EF4-FFF2-40B4-BE49-F238E27FC236}">
                <a16:creationId xmlns:a16="http://schemas.microsoft.com/office/drawing/2014/main" id="{FF08064F-DFCD-5845-A9B1-65841735B49C}"/>
              </a:ext>
            </a:extLst>
          </p:cNvPr>
          <p:cNvSpPr/>
          <p:nvPr/>
        </p:nvSpPr>
        <p:spPr>
          <a:xfrm>
            <a:off x="9395209" y="3727938"/>
            <a:ext cx="1657978" cy="1386673"/>
          </a:xfrm>
          <a:custGeom>
            <a:avLst/>
            <a:gdLst>
              <a:gd name="connsiteX0" fmla="*/ 1657978 w 1657978"/>
              <a:gd name="connsiteY0" fmla="*/ 1386673 h 1386673"/>
              <a:gd name="connsiteX1" fmla="*/ 1657978 w 1657978"/>
              <a:gd name="connsiteY1" fmla="*/ 753627 h 1386673"/>
              <a:gd name="connsiteX2" fmla="*/ 914400 w 1657978"/>
              <a:gd name="connsiteY2" fmla="*/ 753627 h 1386673"/>
              <a:gd name="connsiteX3" fmla="*/ 914400 w 1657978"/>
              <a:gd name="connsiteY3" fmla="*/ 0 h 1386673"/>
              <a:gd name="connsiteX4" fmla="*/ 0 w 1657978"/>
              <a:gd name="connsiteY4" fmla="*/ 0 h 1386673"/>
              <a:gd name="connsiteX5" fmla="*/ 0 w 1657978"/>
              <a:gd name="connsiteY5" fmla="*/ 1336431 h 1386673"/>
              <a:gd name="connsiteX6" fmla="*/ 1657978 w 1657978"/>
              <a:gd name="connsiteY6" fmla="*/ 1386673 h 1386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57978" h="1386673">
                <a:moveTo>
                  <a:pt x="1657978" y="1386673"/>
                </a:moveTo>
                <a:lnTo>
                  <a:pt x="1657978" y="753627"/>
                </a:lnTo>
                <a:lnTo>
                  <a:pt x="914400" y="753627"/>
                </a:lnTo>
                <a:lnTo>
                  <a:pt x="914400" y="0"/>
                </a:lnTo>
                <a:lnTo>
                  <a:pt x="0" y="0"/>
                </a:lnTo>
                <a:lnTo>
                  <a:pt x="0" y="1336431"/>
                </a:lnTo>
                <a:lnTo>
                  <a:pt x="1657978" y="1386673"/>
                </a:lnTo>
                <a:close/>
              </a:path>
            </a:pathLst>
          </a:custGeom>
          <a:noFill/>
          <a:ln w="19050">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966830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3AD1886-CDA5-D84C-AA59-CB76BE58ABE2}"/>
              </a:ext>
            </a:extLst>
          </p:cNvPr>
          <p:cNvSpPr txBox="1"/>
          <p:nvPr/>
        </p:nvSpPr>
        <p:spPr>
          <a:xfrm>
            <a:off x="601887" y="539348"/>
            <a:ext cx="5598007" cy="523220"/>
          </a:xfrm>
          <a:prstGeom prst="rect">
            <a:avLst/>
          </a:prstGeom>
          <a:noFill/>
        </p:spPr>
        <p:txBody>
          <a:bodyPr wrap="none" rtlCol="0">
            <a:spAutoFit/>
          </a:bodyPr>
          <a:lstStyle/>
          <a:p>
            <a:r>
              <a:rPr lang="en-US" sz="2800" b="1" dirty="0">
                <a:solidFill>
                  <a:schemeClr val="bg2"/>
                </a:solidFill>
              </a:rPr>
              <a:t>Mask R-CNN – Lessons Learned</a:t>
            </a:r>
          </a:p>
        </p:txBody>
      </p:sp>
      <p:sp>
        <p:nvSpPr>
          <p:cNvPr id="5" name="TextBox 4">
            <a:extLst>
              <a:ext uri="{FF2B5EF4-FFF2-40B4-BE49-F238E27FC236}">
                <a16:creationId xmlns:a16="http://schemas.microsoft.com/office/drawing/2014/main" id="{18285BA0-9B57-054C-8924-60876B14CAD7}"/>
              </a:ext>
            </a:extLst>
          </p:cNvPr>
          <p:cNvSpPr txBox="1"/>
          <p:nvPr/>
        </p:nvSpPr>
        <p:spPr>
          <a:xfrm>
            <a:off x="1105977" y="1160070"/>
            <a:ext cx="9175161" cy="4900760"/>
          </a:xfrm>
          <a:prstGeom prst="rect">
            <a:avLst/>
          </a:prstGeom>
          <a:solidFill>
            <a:schemeClr val="tx1"/>
          </a:solidFill>
        </p:spPr>
        <p:txBody>
          <a:bodyPr wrap="square" tIns="274320" bIns="274320" rtlCol="0">
            <a:noAutofit/>
          </a:bodyPr>
          <a:lstStyle/>
          <a:p>
            <a:pPr marL="349250" lvl="1" indent="-230188">
              <a:spcAft>
                <a:spcPts val="1200"/>
              </a:spcAft>
              <a:buFont typeface="Arial" panose="020B0604020202020204" pitchFamily="34" charset="0"/>
              <a:buChar char="•"/>
            </a:pPr>
            <a:r>
              <a:rPr lang="en-US" b="1" dirty="0">
                <a:solidFill>
                  <a:schemeClr val="bg1"/>
                </a:solidFill>
              </a:rPr>
              <a:t>Start with Pre-Implemented Model</a:t>
            </a:r>
            <a:br>
              <a:rPr lang="en-US" dirty="0">
                <a:solidFill>
                  <a:schemeClr val="bg1"/>
                </a:solidFill>
              </a:rPr>
            </a:br>
            <a:r>
              <a:rPr lang="en-US" sz="1600" dirty="0">
                <a:solidFill>
                  <a:schemeClr val="bg1"/>
                </a:solidFill>
              </a:rPr>
              <a:t>Starting with a pre-created implementation of an architecture is imperative.  Implementing a model based on an academic paper is a challenge.</a:t>
            </a:r>
          </a:p>
          <a:p>
            <a:pPr marL="349250" lvl="1" indent="-230188">
              <a:spcAft>
                <a:spcPts val="1200"/>
              </a:spcAft>
              <a:buFont typeface="Arial" panose="020B0604020202020204" pitchFamily="34" charset="0"/>
              <a:buChar char="•"/>
            </a:pPr>
            <a:r>
              <a:rPr lang="en-US" b="1" dirty="0">
                <a:solidFill>
                  <a:schemeClr val="bg1"/>
                </a:solidFill>
              </a:rPr>
              <a:t>Use Transfer Learning</a:t>
            </a:r>
            <a:br>
              <a:rPr lang="en-US" b="1" dirty="0">
                <a:solidFill>
                  <a:schemeClr val="bg1"/>
                </a:solidFill>
              </a:rPr>
            </a:br>
            <a:r>
              <a:rPr lang="en-US" sz="1600" dirty="0">
                <a:solidFill>
                  <a:schemeClr val="bg1"/>
                </a:solidFill>
              </a:rPr>
              <a:t>improves model quality and decreases needed training time</a:t>
            </a:r>
          </a:p>
          <a:p>
            <a:pPr marL="349250" lvl="1" indent="-230188">
              <a:spcAft>
                <a:spcPts val="1200"/>
              </a:spcAft>
              <a:buFont typeface="Arial" panose="020B0604020202020204" pitchFamily="34" charset="0"/>
              <a:buChar char="•"/>
            </a:pPr>
            <a:r>
              <a:rPr lang="en-US" b="1" dirty="0">
                <a:solidFill>
                  <a:schemeClr val="bg1"/>
                </a:solidFill>
              </a:rPr>
              <a:t>Plan Preparation Time</a:t>
            </a:r>
            <a:br>
              <a:rPr lang="en-US" dirty="0">
                <a:solidFill>
                  <a:schemeClr val="bg1"/>
                </a:solidFill>
              </a:rPr>
            </a:br>
            <a:r>
              <a:rPr lang="en-US" sz="1600" dirty="0">
                <a:solidFill>
                  <a:schemeClr val="bg1"/>
                </a:solidFill>
              </a:rPr>
              <a:t>A sizeable portion of the effort was on understanding data and preparing for training.  This part of the project should be broken into details steps.</a:t>
            </a:r>
            <a:endParaRPr lang="en-US" dirty="0">
              <a:solidFill>
                <a:schemeClr val="bg1"/>
              </a:solidFill>
            </a:endParaRPr>
          </a:p>
          <a:p>
            <a:pPr marL="349250" lvl="1" indent="-230188">
              <a:spcAft>
                <a:spcPts val="1200"/>
              </a:spcAft>
              <a:buFont typeface="Arial" panose="020B0604020202020204" pitchFamily="34" charset="0"/>
              <a:buChar char="•"/>
            </a:pPr>
            <a:r>
              <a:rPr lang="en-US" b="1" dirty="0">
                <a:solidFill>
                  <a:schemeClr val="bg1"/>
                </a:solidFill>
              </a:rPr>
              <a:t>Good Hardware Helps</a:t>
            </a:r>
            <a:br>
              <a:rPr lang="en-US" b="1" dirty="0">
                <a:solidFill>
                  <a:schemeClr val="bg1"/>
                </a:solidFill>
              </a:rPr>
            </a:br>
            <a:r>
              <a:rPr lang="en-US" sz="1600" dirty="0">
                <a:solidFill>
                  <a:schemeClr val="bg1"/>
                </a:solidFill>
              </a:rPr>
              <a:t>Understanding the hardware and using capable hardware are important to ensure reasonable training speeds.</a:t>
            </a:r>
          </a:p>
          <a:p>
            <a:pPr marL="349250" lvl="1" indent="-230188">
              <a:spcAft>
                <a:spcPts val="1200"/>
              </a:spcAft>
              <a:buFont typeface="Arial" panose="020B0604020202020204" pitchFamily="34" charset="0"/>
              <a:buChar char="•"/>
            </a:pPr>
            <a:r>
              <a:rPr lang="en-US" b="1" dirty="0">
                <a:solidFill>
                  <a:schemeClr val="bg1"/>
                </a:solidFill>
              </a:rPr>
              <a:t>Meta-Parameter Tuning is Hard</a:t>
            </a:r>
            <a:br>
              <a:rPr lang="en-US" b="1" dirty="0">
                <a:solidFill>
                  <a:schemeClr val="bg1"/>
                </a:solidFill>
              </a:rPr>
            </a:br>
            <a:r>
              <a:rPr lang="en-US" sz="1600" dirty="0">
                <a:solidFill>
                  <a:schemeClr val="bg1"/>
                </a:solidFill>
              </a:rPr>
              <a:t>Meta-parameter tuning is as artist as it is scientific.  The number of possible setting combinations is limitless.  Some knowledge of the settings and their impact is necessary to avoid wasting time on ineffective changes.</a:t>
            </a:r>
          </a:p>
        </p:txBody>
      </p:sp>
    </p:spTree>
    <p:extLst>
      <p:ext uri="{BB962C8B-B14F-4D97-AF65-F5344CB8AC3E}">
        <p14:creationId xmlns:p14="http://schemas.microsoft.com/office/powerpoint/2010/main" val="352320509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3AD1886-CDA5-D84C-AA59-CB76BE58ABE2}"/>
              </a:ext>
            </a:extLst>
          </p:cNvPr>
          <p:cNvSpPr txBox="1"/>
          <p:nvPr/>
        </p:nvSpPr>
        <p:spPr>
          <a:xfrm>
            <a:off x="601887" y="539348"/>
            <a:ext cx="5266185" cy="523220"/>
          </a:xfrm>
          <a:prstGeom prst="rect">
            <a:avLst/>
          </a:prstGeom>
          <a:noFill/>
        </p:spPr>
        <p:txBody>
          <a:bodyPr wrap="none" rtlCol="0">
            <a:spAutoFit/>
          </a:bodyPr>
          <a:lstStyle/>
          <a:p>
            <a:r>
              <a:rPr lang="en-US" sz="2800" b="1" dirty="0">
                <a:solidFill>
                  <a:schemeClr val="bg2"/>
                </a:solidFill>
              </a:rPr>
              <a:t>Mask R-CNN – Improvements</a:t>
            </a:r>
          </a:p>
        </p:txBody>
      </p:sp>
      <p:sp>
        <p:nvSpPr>
          <p:cNvPr id="5" name="TextBox 4">
            <a:extLst>
              <a:ext uri="{FF2B5EF4-FFF2-40B4-BE49-F238E27FC236}">
                <a16:creationId xmlns:a16="http://schemas.microsoft.com/office/drawing/2014/main" id="{18285BA0-9B57-054C-8924-60876B14CAD7}"/>
              </a:ext>
            </a:extLst>
          </p:cNvPr>
          <p:cNvSpPr txBox="1"/>
          <p:nvPr/>
        </p:nvSpPr>
        <p:spPr>
          <a:xfrm>
            <a:off x="1105977" y="1160070"/>
            <a:ext cx="9175161" cy="4900760"/>
          </a:xfrm>
          <a:prstGeom prst="rect">
            <a:avLst/>
          </a:prstGeom>
          <a:solidFill>
            <a:schemeClr val="tx1"/>
          </a:solidFill>
        </p:spPr>
        <p:txBody>
          <a:bodyPr wrap="square" tIns="274320" bIns="274320" rtlCol="0">
            <a:noAutofit/>
          </a:bodyPr>
          <a:lstStyle/>
          <a:p>
            <a:pPr marL="349250" lvl="1" indent="-230188">
              <a:spcAft>
                <a:spcPts val="1200"/>
              </a:spcAft>
              <a:buFont typeface="Arial" panose="020B0604020202020204" pitchFamily="34" charset="0"/>
              <a:buChar char="•"/>
            </a:pPr>
            <a:r>
              <a:rPr lang="en-US" b="1" dirty="0">
                <a:solidFill>
                  <a:schemeClr val="bg1"/>
                </a:solidFill>
              </a:rPr>
              <a:t>Regularization</a:t>
            </a:r>
            <a:br>
              <a:rPr lang="en-US" b="1" dirty="0">
                <a:solidFill>
                  <a:schemeClr val="bg1"/>
                </a:solidFill>
              </a:rPr>
            </a:br>
            <a:r>
              <a:rPr lang="en-US" sz="1600" dirty="0">
                <a:solidFill>
                  <a:schemeClr val="bg1"/>
                </a:solidFill>
              </a:rPr>
              <a:t>Introduce regularization and further augmentation into the model and training process so to avoid performance plateau and improve results.</a:t>
            </a:r>
          </a:p>
          <a:p>
            <a:pPr marL="349250" lvl="1" indent="-230188">
              <a:spcAft>
                <a:spcPts val="1200"/>
              </a:spcAft>
              <a:buFont typeface="Arial" panose="020B0604020202020204" pitchFamily="34" charset="0"/>
              <a:buChar char="•"/>
            </a:pPr>
            <a:r>
              <a:rPr lang="en-US" b="1" dirty="0">
                <a:solidFill>
                  <a:schemeClr val="bg1"/>
                </a:solidFill>
              </a:rPr>
              <a:t>Augmentation</a:t>
            </a:r>
            <a:br>
              <a:rPr lang="en-US" b="1" dirty="0">
                <a:solidFill>
                  <a:schemeClr val="bg1"/>
                </a:solidFill>
              </a:rPr>
            </a:br>
            <a:r>
              <a:rPr lang="en-US" sz="1600" dirty="0">
                <a:solidFill>
                  <a:schemeClr val="bg1"/>
                </a:solidFill>
              </a:rPr>
              <a:t>Review augmentation to ensure effective use.</a:t>
            </a:r>
          </a:p>
          <a:p>
            <a:pPr marL="349250" lvl="1" indent="-230188">
              <a:spcAft>
                <a:spcPts val="1200"/>
              </a:spcAft>
              <a:buFont typeface="Arial" panose="020B0604020202020204" pitchFamily="34" charset="0"/>
              <a:buChar char="•"/>
            </a:pPr>
            <a:r>
              <a:rPr lang="en-US" b="1" dirty="0">
                <a:solidFill>
                  <a:schemeClr val="bg1"/>
                </a:solidFill>
              </a:rPr>
              <a:t>Performance Improvements</a:t>
            </a:r>
            <a:br>
              <a:rPr lang="en-US" b="1" dirty="0">
                <a:solidFill>
                  <a:schemeClr val="bg1"/>
                </a:solidFill>
              </a:rPr>
            </a:br>
            <a:r>
              <a:rPr lang="en-US" sz="1600" dirty="0">
                <a:solidFill>
                  <a:schemeClr val="bg1"/>
                </a:solidFill>
              </a:rPr>
              <a:t>Consider ways to improve training speed: using gray-scale images, smaller image sizes.</a:t>
            </a:r>
          </a:p>
          <a:p>
            <a:pPr marL="349250" lvl="1" indent="-230188">
              <a:spcAft>
                <a:spcPts val="1200"/>
              </a:spcAft>
              <a:buFont typeface="Arial" panose="020B0604020202020204" pitchFamily="34" charset="0"/>
              <a:buChar char="•"/>
            </a:pPr>
            <a:r>
              <a:rPr lang="en-US" b="1" dirty="0">
                <a:solidFill>
                  <a:schemeClr val="bg1"/>
                </a:solidFill>
              </a:rPr>
              <a:t>Expand Model Capacity</a:t>
            </a:r>
            <a:br>
              <a:rPr lang="en-US" b="1" dirty="0">
                <a:solidFill>
                  <a:schemeClr val="bg1"/>
                </a:solidFill>
              </a:rPr>
            </a:br>
            <a:r>
              <a:rPr lang="en-US" sz="1600" dirty="0">
                <a:solidFill>
                  <a:schemeClr val="bg1"/>
                </a:solidFill>
              </a:rPr>
              <a:t>Add fine-details included in dataset which were removed for project.</a:t>
            </a:r>
          </a:p>
          <a:p>
            <a:pPr marL="349250" lvl="1" indent="-230188">
              <a:spcAft>
                <a:spcPts val="1200"/>
              </a:spcAft>
              <a:buFont typeface="Arial" panose="020B0604020202020204" pitchFamily="34" charset="0"/>
              <a:buChar char="•"/>
            </a:pPr>
            <a:r>
              <a:rPr lang="en-US" b="1" dirty="0">
                <a:solidFill>
                  <a:schemeClr val="bg1"/>
                </a:solidFill>
              </a:rPr>
              <a:t>Use Different Transfer Learning Sources</a:t>
            </a:r>
            <a:br>
              <a:rPr lang="en-US" b="1" dirty="0">
                <a:solidFill>
                  <a:schemeClr val="bg1"/>
                </a:solidFill>
              </a:rPr>
            </a:br>
            <a:r>
              <a:rPr lang="en-US" sz="1600" dirty="0">
                <a:solidFill>
                  <a:schemeClr val="bg1"/>
                </a:solidFill>
              </a:rPr>
              <a:t>Try training model with different bases (e.g. ResNet152)</a:t>
            </a:r>
          </a:p>
          <a:p>
            <a:pPr marL="349250" lvl="1" indent="-230188">
              <a:spcAft>
                <a:spcPts val="1200"/>
              </a:spcAft>
              <a:buFont typeface="Arial" panose="020B0604020202020204" pitchFamily="34" charset="0"/>
              <a:buChar char="•"/>
            </a:pPr>
            <a:r>
              <a:rPr lang="en-US" b="1" dirty="0">
                <a:solidFill>
                  <a:schemeClr val="bg1"/>
                </a:solidFill>
              </a:rPr>
              <a:t>YOLACT</a:t>
            </a:r>
            <a:br>
              <a:rPr lang="en-US" b="1" dirty="0">
                <a:solidFill>
                  <a:schemeClr val="bg1"/>
                </a:solidFill>
              </a:rPr>
            </a:br>
            <a:r>
              <a:rPr lang="en-US" sz="1600" dirty="0">
                <a:solidFill>
                  <a:schemeClr val="bg1"/>
                </a:solidFill>
              </a:rPr>
              <a:t>Implement YOLACT for real-time segmentation</a:t>
            </a:r>
            <a:endParaRPr lang="en-US" sz="1400" dirty="0">
              <a:solidFill>
                <a:schemeClr val="bg1"/>
              </a:solidFill>
            </a:endParaRPr>
          </a:p>
        </p:txBody>
      </p:sp>
    </p:spTree>
    <p:extLst>
      <p:ext uri="{BB962C8B-B14F-4D97-AF65-F5344CB8AC3E}">
        <p14:creationId xmlns:p14="http://schemas.microsoft.com/office/powerpoint/2010/main" val="164381273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9" name="CustomShape 1"/>
          <p:cNvSpPr/>
          <p:nvPr/>
        </p:nvSpPr>
        <p:spPr>
          <a:xfrm>
            <a:off x="677778" y="581041"/>
            <a:ext cx="6332622" cy="731944"/>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noAutofit/>
          </a:bodyPr>
          <a:lstStyle/>
          <a:p>
            <a:pPr>
              <a:lnSpc>
                <a:spcPct val="100000"/>
              </a:lnSpc>
            </a:pPr>
            <a:r>
              <a:rPr lang="en-US" sz="2800" b="1" strike="noStrike" spc="-1" dirty="0">
                <a:solidFill>
                  <a:srgbClr val="363D46"/>
                </a:solidFill>
                <a:latin typeface="Century Gothic"/>
                <a:ea typeface="DejaVu Sans"/>
              </a:rPr>
              <a:t>Thank you!</a:t>
            </a:r>
          </a:p>
          <a:p>
            <a:pPr>
              <a:lnSpc>
                <a:spcPct val="100000"/>
              </a:lnSpc>
            </a:pPr>
            <a:r>
              <a:rPr lang="en-US" spc="-1" dirty="0">
                <a:solidFill>
                  <a:srgbClr val="363D46"/>
                </a:solidFill>
                <a:latin typeface="Century Gothic"/>
              </a:rPr>
              <a:t>Project Team: An Hoang, </a:t>
            </a:r>
            <a:r>
              <a:rPr lang="en-US" spc="-1" dirty="0" err="1">
                <a:solidFill>
                  <a:srgbClr val="363D46"/>
                </a:solidFill>
                <a:latin typeface="Century Gothic"/>
              </a:rPr>
              <a:t>Vivek</a:t>
            </a:r>
            <a:r>
              <a:rPr lang="en-US" spc="-1" dirty="0">
                <a:solidFill>
                  <a:srgbClr val="363D46"/>
                </a:solidFill>
                <a:latin typeface="Century Gothic"/>
              </a:rPr>
              <a:t> Bhatia, Mark McDonald</a:t>
            </a:r>
            <a:endParaRPr lang="en-US" strike="noStrike" spc="-1" dirty="0">
              <a:latin typeface="Arial"/>
            </a:endParaRPr>
          </a:p>
        </p:txBody>
      </p:sp>
      <p:pic>
        <p:nvPicPr>
          <p:cNvPr id="430" name="Picture 429"/>
          <p:cNvPicPr/>
          <p:nvPr/>
        </p:nvPicPr>
        <p:blipFill>
          <a:blip r:embed="rId2"/>
          <a:srcRect l="11498" t="20489" r="9001" b="22503"/>
          <a:stretch/>
        </p:blipFill>
        <p:spPr>
          <a:xfrm>
            <a:off x="489833" y="1473798"/>
            <a:ext cx="11223720" cy="4313816"/>
          </a:xfrm>
          <a:prstGeom prst="rect">
            <a:avLst/>
          </a:prstGeom>
          <a:ln>
            <a:noFill/>
          </a:ln>
        </p:spPr>
      </p:pic>
    </p:spTree>
    <p:extLst>
      <p:ext uri="{BB962C8B-B14F-4D97-AF65-F5344CB8AC3E}">
        <p14:creationId xmlns:p14="http://schemas.microsoft.com/office/powerpoint/2010/main" val="25991953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1DE4225-27EC-FF42-BE18-A9CE8B186A7C}"/>
              </a:ext>
            </a:extLst>
          </p:cNvPr>
          <p:cNvPicPr>
            <a:picLocks noChangeAspect="1"/>
          </p:cNvPicPr>
          <p:nvPr/>
        </p:nvPicPr>
        <p:blipFill>
          <a:blip r:embed="rId2"/>
          <a:stretch>
            <a:fillRect/>
          </a:stretch>
        </p:blipFill>
        <p:spPr>
          <a:xfrm>
            <a:off x="1808703" y="1506310"/>
            <a:ext cx="8574593" cy="3704702"/>
          </a:xfrm>
          <a:prstGeom prst="rect">
            <a:avLst/>
          </a:prstGeom>
        </p:spPr>
      </p:pic>
      <p:sp>
        <p:nvSpPr>
          <p:cNvPr id="3" name="TextBox 2">
            <a:extLst>
              <a:ext uri="{FF2B5EF4-FFF2-40B4-BE49-F238E27FC236}">
                <a16:creationId xmlns:a16="http://schemas.microsoft.com/office/drawing/2014/main" id="{674BFEE8-1CF3-8E4F-AD2A-5F0413ADC39D}"/>
              </a:ext>
            </a:extLst>
          </p:cNvPr>
          <p:cNvSpPr txBox="1"/>
          <p:nvPr/>
        </p:nvSpPr>
        <p:spPr>
          <a:xfrm>
            <a:off x="601887" y="539348"/>
            <a:ext cx="5793574" cy="830997"/>
          </a:xfrm>
          <a:prstGeom prst="rect">
            <a:avLst/>
          </a:prstGeom>
          <a:noFill/>
        </p:spPr>
        <p:txBody>
          <a:bodyPr wrap="none" rtlCol="0">
            <a:spAutoFit/>
          </a:bodyPr>
          <a:lstStyle/>
          <a:p>
            <a:r>
              <a:rPr lang="en-US" sz="2800" b="1" dirty="0">
                <a:solidFill>
                  <a:schemeClr val="bg2"/>
                </a:solidFill>
              </a:rPr>
              <a:t>Segmentation and Classification</a:t>
            </a:r>
          </a:p>
          <a:p>
            <a:r>
              <a:rPr lang="en-US" sz="2000" dirty="0">
                <a:solidFill>
                  <a:schemeClr val="bg2"/>
                </a:solidFill>
              </a:rPr>
              <a:t>Alternative segmentation outputs</a:t>
            </a:r>
          </a:p>
        </p:txBody>
      </p:sp>
      <p:sp>
        <p:nvSpPr>
          <p:cNvPr id="4" name="TextBox 3">
            <a:extLst>
              <a:ext uri="{FF2B5EF4-FFF2-40B4-BE49-F238E27FC236}">
                <a16:creationId xmlns:a16="http://schemas.microsoft.com/office/drawing/2014/main" id="{3A316C39-7BD7-B245-ABED-12B0F8E6B080}"/>
              </a:ext>
            </a:extLst>
          </p:cNvPr>
          <p:cNvSpPr txBox="1"/>
          <p:nvPr/>
        </p:nvSpPr>
        <p:spPr>
          <a:xfrm>
            <a:off x="1808703" y="5320472"/>
            <a:ext cx="8574593" cy="860393"/>
          </a:xfrm>
          <a:prstGeom prst="rect">
            <a:avLst/>
          </a:prstGeom>
          <a:solidFill>
            <a:schemeClr val="tx1"/>
          </a:solidFill>
        </p:spPr>
        <p:txBody>
          <a:bodyPr wrap="square" rtlCol="0" anchor="ctr">
            <a:noAutofit/>
          </a:bodyPr>
          <a:lstStyle/>
          <a:p>
            <a:pPr marL="285750" indent="-285750">
              <a:buFont typeface="Arial" panose="020B0604020202020204" pitchFamily="34" charset="0"/>
              <a:buChar char="•"/>
            </a:pPr>
            <a:r>
              <a:rPr lang="en-US" dirty="0">
                <a:solidFill>
                  <a:schemeClr val="bg2"/>
                </a:solidFill>
              </a:rPr>
              <a:t>Different architectures produce different output.</a:t>
            </a:r>
          </a:p>
          <a:p>
            <a:pPr marL="285750" indent="-285750">
              <a:buFont typeface="Arial" panose="020B0604020202020204" pitchFamily="34" charset="0"/>
              <a:buChar char="•"/>
            </a:pPr>
            <a:r>
              <a:rPr lang="en-US" dirty="0">
                <a:solidFill>
                  <a:schemeClr val="bg2"/>
                </a:solidFill>
              </a:rPr>
              <a:t>The desired output will drive the selected architecture.</a:t>
            </a:r>
          </a:p>
        </p:txBody>
      </p:sp>
    </p:spTree>
    <p:extLst>
      <p:ext uri="{BB962C8B-B14F-4D97-AF65-F5344CB8AC3E}">
        <p14:creationId xmlns:p14="http://schemas.microsoft.com/office/powerpoint/2010/main" val="29904787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84F0CC7-6F81-7F4F-B004-206F6895E467}"/>
              </a:ext>
            </a:extLst>
          </p:cNvPr>
          <p:cNvSpPr txBox="1"/>
          <p:nvPr/>
        </p:nvSpPr>
        <p:spPr>
          <a:xfrm>
            <a:off x="601887" y="539348"/>
            <a:ext cx="6001964" cy="523220"/>
          </a:xfrm>
          <a:prstGeom prst="rect">
            <a:avLst/>
          </a:prstGeom>
          <a:noFill/>
        </p:spPr>
        <p:txBody>
          <a:bodyPr wrap="none" rtlCol="0">
            <a:spAutoFit/>
          </a:bodyPr>
          <a:lstStyle/>
          <a:p>
            <a:r>
              <a:rPr lang="en-US" sz="2800" b="1" dirty="0">
                <a:solidFill>
                  <a:schemeClr val="bg2"/>
                </a:solidFill>
              </a:rPr>
              <a:t>Instance Segmentation- Evolution</a:t>
            </a:r>
          </a:p>
        </p:txBody>
      </p:sp>
      <p:sp>
        <p:nvSpPr>
          <p:cNvPr id="6" name="Right Arrow 5">
            <a:extLst>
              <a:ext uri="{FF2B5EF4-FFF2-40B4-BE49-F238E27FC236}">
                <a16:creationId xmlns:a16="http://schemas.microsoft.com/office/drawing/2014/main" id="{73E811BB-2B6A-9542-ADC4-070547F22B2E}"/>
              </a:ext>
            </a:extLst>
          </p:cNvPr>
          <p:cNvSpPr/>
          <p:nvPr/>
        </p:nvSpPr>
        <p:spPr>
          <a:xfrm>
            <a:off x="820859" y="4760316"/>
            <a:ext cx="10423786" cy="870510"/>
          </a:xfrm>
          <a:prstGeom prst="right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B3371F0E-D6AA-8542-A6B8-2881731F4246}"/>
              </a:ext>
            </a:extLst>
          </p:cNvPr>
          <p:cNvSpPr/>
          <p:nvPr/>
        </p:nvSpPr>
        <p:spPr>
          <a:xfrm>
            <a:off x="786311" y="6135521"/>
            <a:ext cx="8712740" cy="276999"/>
          </a:xfrm>
          <a:prstGeom prst="rect">
            <a:avLst/>
          </a:prstGeom>
        </p:spPr>
        <p:txBody>
          <a:bodyPr wrap="square">
            <a:spAutoFit/>
          </a:bodyPr>
          <a:lstStyle/>
          <a:p>
            <a:r>
              <a:rPr lang="en-US" sz="1200" dirty="0">
                <a:hlinkClick r:id="rId2"/>
              </a:rPr>
              <a:t>https://</a:t>
            </a:r>
            <a:r>
              <a:rPr lang="en-US" sz="1200" dirty="0" err="1">
                <a:hlinkClick r:id="rId2"/>
              </a:rPr>
              <a:t>blog.athelas.com</a:t>
            </a:r>
            <a:r>
              <a:rPr lang="en-US" sz="1200" dirty="0">
                <a:hlinkClick r:id="rId2"/>
              </a:rPr>
              <a:t>/a-brief-history-of-cnns-in-image-segmentation-from-r-cnn-to-mask-r-cnn-34ea83205de4</a:t>
            </a:r>
            <a:endParaRPr lang="en-US" sz="1200" dirty="0"/>
          </a:p>
        </p:txBody>
      </p:sp>
      <p:sp>
        <p:nvSpPr>
          <p:cNvPr id="13" name="TextBox 12">
            <a:extLst>
              <a:ext uri="{FF2B5EF4-FFF2-40B4-BE49-F238E27FC236}">
                <a16:creationId xmlns:a16="http://schemas.microsoft.com/office/drawing/2014/main" id="{F33CE367-7297-254E-8F83-597EDE76539F}"/>
              </a:ext>
            </a:extLst>
          </p:cNvPr>
          <p:cNvSpPr txBox="1"/>
          <p:nvPr/>
        </p:nvSpPr>
        <p:spPr>
          <a:xfrm>
            <a:off x="1940287" y="1860483"/>
            <a:ext cx="2669291" cy="1231106"/>
          </a:xfrm>
          <a:prstGeom prst="rect">
            <a:avLst/>
          </a:prstGeom>
          <a:noFill/>
        </p:spPr>
        <p:txBody>
          <a:bodyPr wrap="square" rtlCol="0">
            <a:spAutoFit/>
          </a:bodyPr>
          <a:lstStyle/>
          <a:p>
            <a:r>
              <a:rPr lang="en-US" sz="1600" b="1" dirty="0">
                <a:solidFill>
                  <a:schemeClr val="bg1"/>
                </a:solidFill>
              </a:rPr>
              <a:t>Fast R-CNN</a:t>
            </a:r>
          </a:p>
          <a:p>
            <a:r>
              <a:rPr lang="en-US" sz="1600" dirty="0">
                <a:solidFill>
                  <a:schemeClr val="bg1"/>
                </a:solidFill>
              </a:rPr>
              <a:t>Single network for features, classification and bounding boxes</a:t>
            </a:r>
          </a:p>
          <a:p>
            <a:r>
              <a:rPr lang="en-US" sz="1000" dirty="0">
                <a:hlinkClick r:id="rId3"/>
              </a:rPr>
              <a:t>https://arxiv.org/pdf/1504.08083.pdf</a:t>
            </a:r>
            <a:endParaRPr lang="en-US" sz="1000" dirty="0"/>
          </a:p>
        </p:txBody>
      </p:sp>
      <p:sp>
        <p:nvSpPr>
          <p:cNvPr id="16" name="TextBox 15">
            <a:extLst>
              <a:ext uri="{FF2B5EF4-FFF2-40B4-BE49-F238E27FC236}">
                <a16:creationId xmlns:a16="http://schemas.microsoft.com/office/drawing/2014/main" id="{7509EB7E-A1D9-7344-A92F-D70110BD1A25}"/>
              </a:ext>
            </a:extLst>
          </p:cNvPr>
          <p:cNvSpPr txBox="1"/>
          <p:nvPr/>
        </p:nvSpPr>
        <p:spPr>
          <a:xfrm>
            <a:off x="601887" y="3428855"/>
            <a:ext cx="2399826" cy="984885"/>
          </a:xfrm>
          <a:prstGeom prst="rect">
            <a:avLst/>
          </a:prstGeom>
          <a:noFill/>
        </p:spPr>
        <p:txBody>
          <a:bodyPr wrap="square" rtlCol="0">
            <a:spAutoFit/>
          </a:bodyPr>
          <a:lstStyle/>
          <a:p>
            <a:r>
              <a:rPr lang="en-US" sz="1600" b="1" dirty="0">
                <a:solidFill>
                  <a:schemeClr val="bg1"/>
                </a:solidFill>
              </a:rPr>
              <a:t>R-CNN</a:t>
            </a:r>
          </a:p>
          <a:p>
            <a:r>
              <a:rPr lang="en-US" sz="1600" dirty="0">
                <a:solidFill>
                  <a:schemeClr val="bg1"/>
                </a:solidFill>
              </a:rPr>
              <a:t>Introduced concept of region proposals</a:t>
            </a:r>
          </a:p>
          <a:p>
            <a:r>
              <a:rPr lang="en-US" sz="1000" dirty="0">
                <a:hlinkClick r:id="rId4"/>
              </a:rPr>
              <a:t>https://arxiv.org/pdf/1311.2524.pdf</a:t>
            </a:r>
            <a:endParaRPr lang="en-US" sz="1000" dirty="0"/>
          </a:p>
        </p:txBody>
      </p:sp>
      <p:sp>
        <p:nvSpPr>
          <p:cNvPr id="24" name="TextBox 23">
            <a:extLst>
              <a:ext uri="{FF2B5EF4-FFF2-40B4-BE49-F238E27FC236}">
                <a16:creationId xmlns:a16="http://schemas.microsoft.com/office/drawing/2014/main" id="{4E10BE77-02FD-4D4B-BC5B-3C747AF45224}"/>
              </a:ext>
            </a:extLst>
          </p:cNvPr>
          <p:cNvSpPr txBox="1"/>
          <p:nvPr/>
        </p:nvSpPr>
        <p:spPr>
          <a:xfrm>
            <a:off x="4126073" y="3200350"/>
            <a:ext cx="2532945" cy="1231106"/>
          </a:xfrm>
          <a:prstGeom prst="rect">
            <a:avLst/>
          </a:prstGeom>
          <a:noFill/>
        </p:spPr>
        <p:txBody>
          <a:bodyPr wrap="square" rtlCol="0">
            <a:spAutoFit/>
          </a:bodyPr>
          <a:lstStyle/>
          <a:p>
            <a:r>
              <a:rPr lang="en-US" sz="1600" b="1" dirty="0">
                <a:solidFill>
                  <a:schemeClr val="bg1"/>
                </a:solidFill>
              </a:rPr>
              <a:t>Faster R-CNN</a:t>
            </a:r>
          </a:p>
          <a:p>
            <a:r>
              <a:rPr lang="en-US" sz="1600" dirty="0">
                <a:solidFill>
                  <a:schemeClr val="bg1"/>
                </a:solidFill>
              </a:rPr>
              <a:t>Added Region Proposal Network</a:t>
            </a:r>
          </a:p>
          <a:p>
            <a:r>
              <a:rPr lang="en-US" sz="1600" dirty="0">
                <a:solidFill>
                  <a:schemeClr val="bg1"/>
                </a:solidFill>
              </a:rPr>
              <a:t>(near real-time 5fps)</a:t>
            </a:r>
          </a:p>
          <a:p>
            <a:r>
              <a:rPr lang="en-US" sz="1000" dirty="0">
                <a:hlinkClick r:id="rId5"/>
              </a:rPr>
              <a:t>https://arxiv.org/pdf/1506.01497.pdf</a:t>
            </a:r>
            <a:endParaRPr lang="en-US" sz="1000" dirty="0"/>
          </a:p>
        </p:txBody>
      </p:sp>
      <p:sp>
        <p:nvSpPr>
          <p:cNvPr id="26" name="TextBox 25">
            <a:extLst>
              <a:ext uri="{FF2B5EF4-FFF2-40B4-BE49-F238E27FC236}">
                <a16:creationId xmlns:a16="http://schemas.microsoft.com/office/drawing/2014/main" id="{E152E745-1DAB-3A41-A5E1-F2D263CF053C}"/>
              </a:ext>
            </a:extLst>
          </p:cNvPr>
          <p:cNvSpPr txBox="1"/>
          <p:nvPr/>
        </p:nvSpPr>
        <p:spPr>
          <a:xfrm>
            <a:off x="6704552" y="1334544"/>
            <a:ext cx="3586598" cy="1954381"/>
          </a:xfrm>
          <a:prstGeom prst="rect">
            <a:avLst/>
          </a:prstGeom>
          <a:noFill/>
        </p:spPr>
        <p:txBody>
          <a:bodyPr wrap="square" rtlCol="0">
            <a:spAutoFit/>
          </a:bodyPr>
          <a:lstStyle/>
          <a:p>
            <a:r>
              <a:rPr lang="en-US" sz="1600" b="1" dirty="0">
                <a:solidFill>
                  <a:schemeClr val="bg1"/>
                </a:solidFill>
              </a:rPr>
              <a:t>Mask R-CNN</a:t>
            </a:r>
          </a:p>
          <a:p>
            <a:r>
              <a:rPr lang="en-US" sz="1600" dirty="0">
                <a:solidFill>
                  <a:schemeClr val="bg1"/>
                </a:solidFill>
              </a:rPr>
              <a:t>Adds Instance Segmentation</a:t>
            </a:r>
          </a:p>
          <a:p>
            <a:r>
              <a:rPr lang="en-US" sz="1600" dirty="0">
                <a:solidFill>
                  <a:schemeClr val="bg1"/>
                </a:solidFill>
              </a:rPr>
              <a:t>3 outputs:</a:t>
            </a:r>
          </a:p>
          <a:p>
            <a:pPr marL="285750" indent="-285750">
              <a:buFontTx/>
              <a:buChar char="-"/>
            </a:pPr>
            <a:r>
              <a:rPr lang="en-US" sz="1600" dirty="0">
                <a:solidFill>
                  <a:schemeClr val="bg1"/>
                </a:solidFill>
              </a:rPr>
              <a:t>Classification</a:t>
            </a:r>
          </a:p>
          <a:p>
            <a:pPr marL="285750" indent="-285750">
              <a:buFontTx/>
              <a:buChar char="-"/>
            </a:pPr>
            <a:r>
              <a:rPr lang="en-US" sz="1600" dirty="0">
                <a:solidFill>
                  <a:schemeClr val="bg1"/>
                </a:solidFill>
              </a:rPr>
              <a:t>Bounding Box</a:t>
            </a:r>
          </a:p>
          <a:p>
            <a:pPr marL="285750" indent="-285750">
              <a:buFontTx/>
              <a:buChar char="-"/>
            </a:pPr>
            <a:r>
              <a:rPr lang="en-US" sz="1600" dirty="0">
                <a:solidFill>
                  <a:schemeClr val="bg1"/>
                </a:solidFill>
              </a:rPr>
              <a:t>Instance Segmentation</a:t>
            </a:r>
          </a:p>
          <a:p>
            <a:r>
              <a:rPr lang="en-US" sz="1600" dirty="0">
                <a:solidFill>
                  <a:schemeClr val="bg1"/>
                </a:solidFill>
              </a:rPr>
              <a:t>(near real-time 5fps)</a:t>
            </a:r>
          </a:p>
          <a:p>
            <a:r>
              <a:rPr lang="en-US" sz="1000" dirty="0">
                <a:hlinkClick r:id="rId6"/>
              </a:rPr>
              <a:t>https://arxiv.org/pdf/1703.06870.pdf</a:t>
            </a:r>
            <a:endParaRPr lang="en-US" sz="1000" dirty="0"/>
          </a:p>
        </p:txBody>
      </p:sp>
      <p:cxnSp>
        <p:nvCxnSpPr>
          <p:cNvPr id="32" name="Straight Connector 31">
            <a:extLst>
              <a:ext uri="{FF2B5EF4-FFF2-40B4-BE49-F238E27FC236}">
                <a16:creationId xmlns:a16="http://schemas.microsoft.com/office/drawing/2014/main" id="{37AD646D-2BA6-A54C-9D1E-ADCED3424217}"/>
              </a:ext>
            </a:extLst>
          </p:cNvPr>
          <p:cNvCxnSpPr>
            <a:cxnSpLocks/>
          </p:cNvCxnSpPr>
          <p:nvPr/>
        </p:nvCxnSpPr>
        <p:spPr>
          <a:xfrm flipV="1">
            <a:off x="2255453" y="4478176"/>
            <a:ext cx="0" cy="378390"/>
          </a:xfrm>
          <a:prstGeom prst="line">
            <a:avLst/>
          </a:prstGeom>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93DB860E-8DB1-2647-B7F3-1880C2DDE92C}"/>
              </a:ext>
            </a:extLst>
          </p:cNvPr>
          <p:cNvSpPr txBox="1"/>
          <p:nvPr/>
        </p:nvSpPr>
        <p:spPr>
          <a:xfrm>
            <a:off x="8935272" y="3452937"/>
            <a:ext cx="2600159" cy="984885"/>
          </a:xfrm>
          <a:prstGeom prst="rect">
            <a:avLst/>
          </a:prstGeom>
          <a:noFill/>
        </p:spPr>
        <p:txBody>
          <a:bodyPr wrap="square" rtlCol="0">
            <a:spAutoFit/>
          </a:bodyPr>
          <a:lstStyle/>
          <a:p>
            <a:r>
              <a:rPr lang="en-US" sz="1600" b="1" dirty="0">
                <a:solidFill>
                  <a:schemeClr val="bg1"/>
                </a:solidFill>
              </a:rPr>
              <a:t>YOLACT</a:t>
            </a:r>
          </a:p>
          <a:p>
            <a:r>
              <a:rPr lang="en-US" sz="1600" dirty="0">
                <a:solidFill>
                  <a:schemeClr val="bg1"/>
                </a:solidFill>
              </a:rPr>
              <a:t>Real-time segmentation</a:t>
            </a:r>
          </a:p>
          <a:p>
            <a:r>
              <a:rPr lang="en-US" sz="1600" dirty="0">
                <a:solidFill>
                  <a:schemeClr val="bg1"/>
                </a:solidFill>
              </a:rPr>
              <a:t>(real-time 30fps)</a:t>
            </a:r>
          </a:p>
          <a:p>
            <a:r>
              <a:rPr lang="en-US" sz="1000" dirty="0">
                <a:hlinkClick r:id="rId7"/>
              </a:rPr>
              <a:t>https://arxiv.org/pdf/1904.02689.pdf</a:t>
            </a:r>
            <a:endParaRPr lang="en-US" sz="1000" dirty="0"/>
          </a:p>
        </p:txBody>
      </p:sp>
      <p:sp>
        <p:nvSpPr>
          <p:cNvPr id="5" name="Rectangle 4">
            <a:extLst>
              <a:ext uri="{FF2B5EF4-FFF2-40B4-BE49-F238E27FC236}">
                <a16:creationId xmlns:a16="http://schemas.microsoft.com/office/drawing/2014/main" id="{F11F6C82-F686-7E43-B4BF-DE85521705BD}"/>
              </a:ext>
            </a:extLst>
          </p:cNvPr>
          <p:cNvSpPr/>
          <p:nvPr/>
        </p:nvSpPr>
        <p:spPr>
          <a:xfrm>
            <a:off x="924770" y="5029475"/>
            <a:ext cx="1648474" cy="328813"/>
          </a:xfrm>
          <a:prstGeom prst="rect">
            <a:avLst/>
          </a:prstGeom>
          <a:solidFill>
            <a:srgbClr val="FFD5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2014</a:t>
            </a:r>
          </a:p>
        </p:txBody>
      </p:sp>
      <p:sp>
        <p:nvSpPr>
          <p:cNvPr id="37" name="Rectangle 36">
            <a:extLst>
              <a:ext uri="{FF2B5EF4-FFF2-40B4-BE49-F238E27FC236}">
                <a16:creationId xmlns:a16="http://schemas.microsoft.com/office/drawing/2014/main" id="{CE597B8D-2355-C74B-9B84-E1AF39150326}"/>
              </a:ext>
            </a:extLst>
          </p:cNvPr>
          <p:cNvSpPr/>
          <p:nvPr/>
        </p:nvSpPr>
        <p:spPr>
          <a:xfrm>
            <a:off x="2566497" y="5029475"/>
            <a:ext cx="1648474" cy="328813"/>
          </a:xfrm>
          <a:prstGeom prst="rect">
            <a:avLst/>
          </a:prstGeom>
          <a:solidFill>
            <a:srgbClr val="749E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2015</a:t>
            </a:r>
          </a:p>
        </p:txBody>
      </p:sp>
      <p:sp>
        <p:nvSpPr>
          <p:cNvPr id="38" name="Rectangle 37">
            <a:extLst>
              <a:ext uri="{FF2B5EF4-FFF2-40B4-BE49-F238E27FC236}">
                <a16:creationId xmlns:a16="http://schemas.microsoft.com/office/drawing/2014/main" id="{65F74CC1-9DCF-2644-9F9C-E1B10681843E}"/>
              </a:ext>
            </a:extLst>
          </p:cNvPr>
          <p:cNvSpPr/>
          <p:nvPr/>
        </p:nvSpPr>
        <p:spPr>
          <a:xfrm>
            <a:off x="4208224" y="5029475"/>
            <a:ext cx="1648474" cy="328813"/>
          </a:xfrm>
          <a:prstGeom prst="rect">
            <a:avLst/>
          </a:prstGeom>
          <a:solidFill>
            <a:srgbClr val="D883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2016</a:t>
            </a:r>
          </a:p>
        </p:txBody>
      </p:sp>
      <p:sp>
        <p:nvSpPr>
          <p:cNvPr id="39" name="Rectangle 38">
            <a:extLst>
              <a:ext uri="{FF2B5EF4-FFF2-40B4-BE49-F238E27FC236}">
                <a16:creationId xmlns:a16="http://schemas.microsoft.com/office/drawing/2014/main" id="{55D8706F-1D2E-E740-B9E4-240873A715CC}"/>
              </a:ext>
            </a:extLst>
          </p:cNvPr>
          <p:cNvSpPr/>
          <p:nvPr/>
        </p:nvSpPr>
        <p:spPr>
          <a:xfrm>
            <a:off x="5849951" y="5029475"/>
            <a:ext cx="1648474" cy="328813"/>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2017</a:t>
            </a:r>
          </a:p>
        </p:txBody>
      </p:sp>
      <p:sp>
        <p:nvSpPr>
          <p:cNvPr id="40" name="Rectangle 39">
            <a:extLst>
              <a:ext uri="{FF2B5EF4-FFF2-40B4-BE49-F238E27FC236}">
                <a16:creationId xmlns:a16="http://schemas.microsoft.com/office/drawing/2014/main" id="{2DB4465A-CABA-8640-A173-DD3B039B4E71}"/>
              </a:ext>
            </a:extLst>
          </p:cNvPr>
          <p:cNvSpPr/>
          <p:nvPr/>
        </p:nvSpPr>
        <p:spPr>
          <a:xfrm>
            <a:off x="7491678" y="5029475"/>
            <a:ext cx="1648474" cy="328813"/>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2018</a:t>
            </a:r>
          </a:p>
        </p:txBody>
      </p:sp>
      <p:cxnSp>
        <p:nvCxnSpPr>
          <p:cNvPr id="41" name="Straight Connector 40">
            <a:extLst>
              <a:ext uri="{FF2B5EF4-FFF2-40B4-BE49-F238E27FC236}">
                <a16:creationId xmlns:a16="http://schemas.microsoft.com/office/drawing/2014/main" id="{A7400A6D-D431-3645-8DC1-436A022B5DF2}"/>
              </a:ext>
            </a:extLst>
          </p:cNvPr>
          <p:cNvCxnSpPr>
            <a:cxnSpLocks/>
          </p:cNvCxnSpPr>
          <p:nvPr/>
        </p:nvCxnSpPr>
        <p:spPr>
          <a:xfrm flipV="1">
            <a:off x="7655510" y="3325610"/>
            <a:ext cx="0" cy="1530956"/>
          </a:xfrm>
          <a:prstGeom prst="line">
            <a:avLst/>
          </a:prstGeom>
        </p:spPr>
        <p:style>
          <a:lnRef idx="1">
            <a:schemeClr val="accent1"/>
          </a:lnRef>
          <a:fillRef idx="0">
            <a:schemeClr val="accent1"/>
          </a:fillRef>
          <a:effectRef idx="0">
            <a:schemeClr val="accent1"/>
          </a:effectRef>
          <a:fontRef idx="minor">
            <a:schemeClr val="tx1"/>
          </a:fontRef>
        </p:style>
      </p:cxnSp>
      <p:sp>
        <p:nvSpPr>
          <p:cNvPr id="42" name="Rectangle 41">
            <a:extLst>
              <a:ext uri="{FF2B5EF4-FFF2-40B4-BE49-F238E27FC236}">
                <a16:creationId xmlns:a16="http://schemas.microsoft.com/office/drawing/2014/main" id="{B8AC3204-DF96-9042-B803-5C4BCC53D64D}"/>
              </a:ext>
            </a:extLst>
          </p:cNvPr>
          <p:cNvSpPr/>
          <p:nvPr/>
        </p:nvSpPr>
        <p:spPr>
          <a:xfrm>
            <a:off x="9133405" y="5030104"/>
            <a:ext cx="1648474" cy="3288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2019</a:t>
            </a:r>
          </a:p>
        </p:txBody>
      </p:sp>
      <p:cxnSp>
        <p:nvCxnSpPr>
          <p:cNvPr id="43" name="Straight Connector 42">
            <a:extLst>
              <a:ext uri="{FF2B5EF4-FFF2-40B4-BE49-F238E27FC236}">
                <a16:creationId xmlns:a16="http://schemas.microsoft.com/office/drawing/2014/main" id="{7AB7BA5D-2C9C-7046-9540-46E141BE40E8}"/>
              </a:ext>
            </a:extLst>
          </p:cNvPr>
          <p:cNvCxnSpPr>
            <a:cxnSpLocks/>
          </p:cNvCxnSpPr>
          <p:nvPr/>
        </p:nvCxnSpPr>
        <p:spPr>
          <a:xfrm flipV="1">
            <a:off x="3821206" y="3142269"/>
            <a:ext cx="0" cy="1714297"/>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98AFC937-54B8-CD4B-A430-1C0696B2C1C3}"/>
              </a:ext>
            </a:extLst>
          </p:cNvPr>
          <p:cNvCxnSpPr>
            <a:cxnSpLocks/>
          </p:cNvCxnSpPr>
          <p:nvPr/>
        </p:nvCxnSpPr>
        <p:spPr>
          <a:xfrm flipV="1">
            <a:off x="4311060" y="4478176"/>
            <a:ext cx="0" cy="378390"/>
          </a:xfrm>
          <a:prstGeom prst="line">
            <a:avLst/>
          </a:prstGeom>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37AC3563-DC99-4A44-A0CD-A60CA5DF418F}"/>
              </a:ext>
            </a:extLst>
          </p:cNvPr>
          <p:cNvCxnSpPr>
            <a:cxnSpLocks/>
          </p:cNvCxnSpPr>
          <p:nvPr/>
        </p:nvCxnSpPr>
        <p:spPr>
          <a:xfrm flipV="1">
            <a:off x="10409099" y="4478176"/>
            <a:ext cx="0" cy="378390"/>
          </a:xfrm>
          <a:prstGeom prst="line">
            <a:avLst/>
          </a:prstGeom>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64FFB97D-1E43-C542-AD96-7AAE4B6E7B24}"/>
              </a:ext>
            </a:extLst>
          </p:cNvPr>
          <p:cNvSpPr txBox="1"/>
          <p:nvPr/>
        </p:nvSpPr>
        <p:spPr>
          <a:xfrm>
            <a:off x="1312938" y="5614840"/>
            <a:ext cx="2533066" cy="469359"/>
          </a:xfrm>
          <a:prstGeom prst="rect">
            <a:avLst/>
          </a:prstGeom>
          <a:noFill/>
        </p:spPr>
        <p:txBody>
          <a:bodyPr wrap="none" rtlCol="0">
            <a:spAutoFit/>
          </a:bodyPr>
          <a:lstStyle/>
          <a:p>
            <a:pPr algn="r"/>
            <a:r>
              <a:rPr lang="en-US" sz="1400" b="1" dirty="0" err="1">
                <a:solidFill>
                  <a:schemeClr val="bg1"/>
                </a:solidFill>
              </a:rPr>
              <a:t>DeepMask</a:t>
            </a:r>
            <a:endParaRPr lang="en-US" sz="1400" b="1" dirty="0">
              <a:solidFill>
                <a:schemeClr val="bg1"/>
              </a:solidFill>
            </a:endParaRPr>
          </a:p>
          <a:p>
            <a:pPr algn="r"/>
            <a:r>
              <a:rPr lang="en-US" sz="1050" dirty="0">
                <a:solidFill>
                  <a:schemeClr val="bg1"/>
                </a:solidFill>
                <a:hlinkClick r:id="rId8"/>
              </a:rPr>
              <a:t>https://</a:t>
            </a:r>
            <a:r>
              <a:rPr lang="en-US" sz="1050" dirty="0" err="1">
                <a:solidFill>
                  <a:schemeClr val="bg1"/>
                </a:solidFill>
                <a:hlinkClick r:id="rId8"/>
              </a:rPr>
              <a:t>arxiv.org</a:t>
            </a:r>
            <a:r>
              <a:rPr lang="en-US" sz="1050" dirty="0">
                <a:solidFill>
                  <a:schemeClr val="bg1"/>
                </a:solidFill>
                <a:hlinkClick r:id="rId8"/>
              </a:rPr>
              <a:t>/pdf/1506.06204.pdf</a:t>
            </a:r>
            <a:endParaRPr lang="en-US" sz="1050" dirty="0">
              <a:solidFill>
                <a:schemeClr val="bg1"/>
              </a:solidFill>
            </a:endParaRPr>
          </a:p>
        </p:txBody>
      </p:sp>
      <p:sp>
        <p:nvSpPr>
          <p:cNvPr id="22" name="TextBox 21">
            <a:extLst>
              <a:ext uri="{FF2B5EF4-FFF2-40B4-BE49-F238E27FC236}">
                <a16:creationId xmlns:a16="http://schemas.microsoft.com/office/drawing/2014/main" id="{C2381615-3052-104C-B25B-B8AE703C47DE}"/>
              </a:ext>
            </a:extLst>
          </p:cNvPr>
          <p:cNvSpPr txBox="1"/>
          <p:nvPr/>
        </p:nvSpPr>
        <p:spPr>
          <a:xfrm>
            <a:off x="5122444" y="5614839"/>
            <a:ext cx="2533066" cy="469359"/>
          </a:xfrm>
          <a:prstGeom prst="rect">
            <a:avLst/>
          </a:prstGeom>
          <a:noFill/>
        </p:spPr>
        <p:txBody>
          <a:bodyPr wrap="none" rtlCol="0">
            <a:spAutoFit/>
          </a:bodyPr>
          <a:lstStyle/>
          <a:p>
            <a:r>
              <a:rPr lang="en-US" sz="1400" b="1" dirty="0" err="1">
                <a:solidFill>
                  <a:schemeClr val="bg1"/>
                </a:solidFill>
              </a:rPr>
              <a:t>SharpMask</a:t>
            </a:r>
            <a:r>
              <a:rPr lang="en-US" sz="1400" b="1" dirty="0">
                <a:solidFill>
                  <a:schemeClr val="bg1"/>
                </a:solidFill>
              </a:rPr>
              <a:t> (.8FPS)</a:t>
            </a:r>
          </a:p>
          <a:p>
            <a:r>
              <a:rPr lang="en-US" sz="1050" dirty="0">
                <a:solidFill>
                  <a:schemeClr val="bg1"/>
                </a:solidFill>
                <a:hlinkClick r:id="rId9"/>
              </a:rPr>
              <a:t>https://</a:t>
            </a:r>
            <a:r>
              <a:rPr lang="en-US" sz="1050" dirty="0" err="1">
                <a:solidFill>
                  <a:schemeClr val="bg1"/>
                </a:solidFill>
                <a:hlinkClick r:id="rId9"/>
              </a:rPr>
              <a:t>arxiv.org</a:t>
            </a:r>
            <a:r>
              <a:rPr lang="en-US" sz="1050" dirty="0">
                <a:solidFill>
                  <a:schemeClr val="bg1"/>
                </a:solidFill>
                <a:hlinkClick r:id="rId9"/>
              </a:rPr>
              <a:t>/pdf/1603.08695.pdf</a:t>
            </a:r>
            <a:endParaRPr lang="en-US" sz="1050" dirty="0">
              <a:solidFill>
                <a:schemeClr val="bg1"/>
              </a:solidFill>
            </a:endParaRPr>
          </a:p>
        </p:txBody>
      </p:sp>
      <p:cxnSp>
        <p:nvCxnSpPr>
          <p:cNvPr id="23" name="Straight Connector 22">
            <a:extLst>
              <a:ext uri="{FF2B5EF4-FFF2-40B4-BE49-F238E27FC236}">
                <a16:creationId xmlns:a16="http://schemas.microsoft.com/office/drawing/2014/main" id="{9B9D8F9F-59E7-424C-95C1-9BA64C0DF2BA}"/>
              </a:ext>
            </a:extLst>
          </p:cNvPr>
          <p:cNvCxnSpPr>
            <a:cxnSpLocks/>
          </p:cNvCxnSpPr>
          <p:nvPr/>
        </p:nvCxnSpPr>
        <p:spPr>
          <a:xfrm flipV="1">
            <a:off x="3821206" y="5512244"/>
            <a:ext cx="0" cy="37839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C3AE65C7-84F7-3C4D-8966-4D912E8396A9}"/>
              </a:ext>
            </a:extLst>
          </p:cNvPr>
          <p:cNvCxnSpPr>
            <a:cxnSpLocks/>
          </p:cNvCxnSpPr>
          <p:nvPr/>
        </p:nvCxnSpPr>
        <p:spPr>
          <a:xfrm flipV="1">
            <a:off x="5142681" y="5499263"/>
            <a:ext cx="0" cy="378390"/>
          </a:xfrm>
          <a:prstGeom prst="line">
            <a:avLst/>
          </a:prstGeom>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BE8587E2-C7E1-DA45-9430-1015E8F23362}"/>
              </a:ext>
            </a:extLst>
          </p:cNvPr>
          <p:cNvSpPr/>
          <p:nvPr/>
        </p:nvSpPr>
        <p:spPr>
          <a:xfrm>
            <a:off x="529395" y="1482291"/>
            <a:ext cx="6129624" cy="3108960"/>
          </a:xfrm>
          <a:prstGeom prst="rect">
            <a:avLst/>
          </a:prstGeom>
          <a:noFill/>
          <a:ln w="9525">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E66FD45B-5FAA-E146-8227-EA9E65C28529}"/>
              </a:ext>
            </a:extLst>
          </p:cNvPr>
          <p:cNvSpPr txBox="1"/>
          <p:nvPr/>
        </p:nvSpPr>
        <p:spPr>
          <a:xfrm>
            <a:off x="529395" y="1532162"/>
            <a:ext cx="2419252" cy="276999"/>
          </a:xfrm>
          <a:prstGeom prst="rect">
            <a:avLst/>
          </a:prstGeom>
          <a:noFill/>
        </p:spPr>
        <p:txBody>
          <a:bodyPr wrap="none" rtlCol="0">
            <a:spAutoFit/>
          </a:bodyPr>
          <a:lstStyle/>
          <a:p>
            <a:r>
              <a:rPr lang="en-US" sz="1200" dirty="0">
                <a:solidFill>
                  <a:schemeClr val="accent1"/>
                </a:solidFill>
              </a:rPr>
              <a:t>Object Detection Frameworks</a:t>
            </a:r>
          </a:p>
        </p:txBody>
      </p:sp>
      <p:cxnSp>
        <p:nvCxnSpPr>
          <p:cNvPr id="10" name="Straight Arrow Connector 9">
            <a:extLst>
              <a:ext uri="{FF2B5EF4-FFF2-40B4-BE49-F238E27FC236}">
                <a16:creationId xmlns:a16="http://schemas.microsoft.com/office/drawing/2014/main" id="{1ADEC401-F29C-0C43-950F-FB84975D5F20}"/>
              </a:ext>
            </a:extLst>
          </p:cNvPr>
          <p:cNvCxnSpPr/>
          <p:nvPr/>
        </p:nvCxnSpPr>
        <p:spPr>
          <a:xfrm flipV="1">
            <a:off x="1155032" y="2646947"/>
            <a:ext cx="785255" cy="49532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673C945A-B95E-0049-AA0D-BDC472990B43}"/>
              </a:ext>
            </a:extLst>
          </p:cNvPr>
          <p:cNvCxnSpPr>
            <a:cxnSpLocks/>
          </p:cNvCxnSpPr>
          <p:nvPr/>
        </p:nvCxnSpPr>
        <p:spPr>
          <a:xfrm>
            <a:off x="4357426" y="2588982"/>
            <a:ext cx="675035" cy="55328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98E66E4C-17A7-364B-8B6A-BCD8AA17AD4B}"/>
              </a:ext>
            </a:extLst>
          </p:cNvPr>
          <p:cNvCxnSpPr>
            <a:cxnSpLocks/>
          </p:cNvCxnSpPr>
          <p:nvPr/>
        </p:nvCxnSpPr>
        <p:spPr>
          <a:xfrm flipV="1">
            <a:off x="5722794" y="2476036"/>
            <a:ext cx="827372" cy="6155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974818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84F0CC7-6F81-7F4F-B004-206F6895E467}"/>
              </a:ext>
            </a:extLst>
          </p:cNvPr>
          <p:cNvSpPr txBox="1"/>
          <p:nvPr/>
        </p:nvSpPr>
        <p:spPr>
          <a:xfrm>
            <a:off x="601887" y="539348"/>
            <a:ext cx="5325497" cy="523220"/>
          </a:xfrm>
          <a:prstGeom prst="rect">
            <a:avLst/>
          </a:prstGeom>
          <a:noFill/>
        </p:spPr>
        <p:txBody>
          <a:bodyPr wrap="none" rtlCol="0">
            <a:spAutoFit/>
          </a:bodyPr>
          <a:lstStyle/>
          <a:p>
            <a:r>
              <a:rPr lang="en-US" sz="2800" b="1" dirty="0">
                <a:solidFill>
                  <a:schemeClr val="bg2"/>
                </a:solidFill>
              </a:rPr>
              <a:t>A Closer Look at Mask R-CNN</a:t>
            </a:r>
          </a:p>
        </p:txBody>
      </p:sp>
      <p:sp>
        <p:nvSpPr>
          <p:cNvPr id="37" name="TextBox 36">
            <a:extLst>
              <a:ext uri="{FF2B5EF4-FFF2-40B4-BE49-F238E27FC236}">
                <a16:creationId xmlns:a16="http://schemas.microsoft.com/office/drawing/2014/main" id="{57691401-A5D4-7D43-BADF-3CF8499AAE67}"/>
              </a:ext>
            </a:extLst>
          </p:cNvPr>
          <p:cNvSpPr txBox="1"/>
          <p:nvPr/>
        </p:nvSpPr>
        <p:spPr>
          <a:xfrm>
            <a:off x="601887" y="5197587"/>
            <a:ext cx="5097870" cy="646331"/>
          </a:xfrm>
          <a:prstGeom prst="rect">
            <a:avLst/>
          </a:prstGeom>
          <a:noFill/>
        </p:spPr>
        <p:txBody>
          <a:bodyPr wrap="none" rtlCol="0">
            <a:spAutoFit/>
          </a:bodyPr>
          <a:lstStyle/>
          <a:p>
            <a:r>
              <a:rPr lang="en-US" b="1" dirty="0">
                <a:solidFill>
                  <a:schemeClr val="bg1"/>
                </a:solidFill>
              </a:rPr>
              <a:t>Faster R-CNN</a:t>
            </a:r>
          </a:p>
          <a:p>
            <a:r>
              <a:rPr lang="en-US" dirty="0">
                <a:solidFill>
                  <a:schemeClr val="bg1"/>
                </a:solidFill>
              </a:rPr>
              <a:t>- Outputs classification with bounding boxes</a:t>
            </a:r>
          </a:p>
        </p:txBody>
      </p:sp>
      <p:sp>
        <p:nvSpPr>
          <p:cNvPr id="38" name="TextBox 37">
            <a:extLst>
              <a:ext uri="{FF2B5EF4-FFF2-40B4-BE49-F238E27FC236}">
                <a16:creationId xmlns:a16="http://schemas.microsoft.com/office/drawing/2014/main" id="{F43B9E0E-F117-A340-8196-1427DB6132E1}"/>
              </a:ext>
            </a:extLst>
          </p:cNvPr>
          <p:cNvSpPr txBox="1"/>
          <p:nvPr/>
        </p:nvSpPr>
        <p:spPr>
          <a:xfrm>
            <a:off x="7589115" y="5197587"/>
            <a:ext cx="3754554" cy="923330"/>
          </a:xfrm>
          <a:prstGeom prst="rect">
            <a:avLst/>
          </a:prstGeom>
          <a:noFill/>
        </p:spPr>
        <p:txBody>
          <a:bodyPr wrap="none" rtlCol="0">
            <a:spAutoFit/>
          </a:bodyPr>
          <a:lstStyle/>
          <a:p>
            <a:r>
              <a:rPr lang="en-US" b="1" dirty="0">
                <a:solidFill>
                  <a:schemeClr val="bg1"/>
                </a:solidFill>
              </a:rPr>
              <a:t>Mask R-CNN</a:t>
            </a:r>
          </a:p>
          <a:p>
            <a:pPr marL="285750" indent="-285750">
              <a:buFontTx/>
              <a:buChar char="-"/>
            </a:pPr>
            <a:r>
              <a:rPr lang="en-US" dirty="0">
                <a:solidFill>
                  <a:schemeClr val="bg1"/>
                </a:solidFill>
              </a:rPr>
              <a:t>Adds segmentation</a:t>
            </a:r>
          </a:p>
          <a:p>
            <a:pPr marL="285750" indent="-285750">
              <a:buFontTx/>
              <a:buChar char="-"/>
            </a:pPr>
            <a:r>
              <a:rPr lang="en-US" dirty="0">
                <a:solidFill>
                  <a:schemeClr val="bg1"/>
                </a:solidFill>
              </a:rPr>
              <a:t>Introduces Regions of Interest</a:t>
            </a:r>
          </a:p>
        </p:txBody>
      </p:sp>
      <p:grpSp>
        <p:nvGrpSpPr>
          <p:cNvPr id="15" name="Group 14">
            <a:extLst>
              <a:ext uri="{FF2B5EF4-FFF2-40B4-BE49-F238E27FC236}">
                <a16:creationId xmlns:a16="http://schemas.microsoft.com/office/drawing/2014/main" id="{0CFB0E2F-C8DF-864E-A07B-A44752DFE714}"/>
              </a:ext>
            </a:extLst>
          </p:cNvPr>
          <p:cNvGrpSpPr/>
          <p:nvPr/>
        </p:nvGrpSpPr>
        <p:grpSpPr>
          <a:xfrm>
            <a:off x="601887" y="1490060"/>
            <a:ext cx="10746298" cy="3722381"/>
            <a:chOff x="601887" y="1490060"/>
            <a:chExt cx="10746298" cy="3722381"/>
          </a:xfrm>
        </p:grpSpPr>
        <p:pic>
          <p:nvPicPr>
            <p:cNvPr id="3" name="Picture 2">
              <a:extLst>
                <a:ext uri="{FF2B5EF4-FFF2-40B4-BE49-F238E27FC236}">
                  <a16:creationId xmlns:a16="http://schemas.microsoft.com/office/drawing/2014/main" id="{5E04071F-C979-1B48-B45C-0B504B83EEA8}"/>
                </a:ext>
              </a:extLst>
            </p:cNvPr>
            <p:cNvPicPr>
              <a:picLocks noChangeAspect="1"/>
            </p:cNvPicPr>
            <p:nvPr/>
          </p:nvPicPr>
          <p:blipFill>
            <a:blip r:embed="rId2"/>
            <a:stretch>
              <a:fillRect/>
            </a:stretch>
          </p:blipFill>
          <p:spPr>
            <a:xfrm>
              <a:off x="601887" y="1490060"/>
              <a:ext cx="10731500" cy="3708400"/>
            </a:xfrm>
            <a:prstGeom prst="rect">
              <a:avLst/>
            </a:prstGeom>
            <a:noFill/>
          </p:spPr>
        </p:pic>
        <p:sp>
          <p:nvSpPr>
            <p:cNvPr id="5" name="TextBox 4">
              <a:extLst>
                <a:ext uri="{FF2B5EF4-FFF2-40B4-BE49-F238E27FC236}">
                  <a16:creationId xmlns:a16="http://schemas.microsoft.com/office/drawing/2014/main" id="{91229E47-462C-7442-B3E3-B11FF983D87C}"/>
                </a:ext>
              </a:extLst>
            </p:cNvPr>
            <p:cNvSpPr txBox="1"/>
            <p:nvPr/>
          </p:nvSpPr>
          <p:spPr>
            <a:xfrm>
              <a:off x="790832" y="1585788"/>
              <a:ext cx="1653017" cy="369332"/>
            </a:xfrm>
            <a:prstGeom prst="rect">
              <a:avLst/>
            </a:prstGeom>
            <a:noFill/>
          </p:spPr>
          <p:txBody>
            <a:bodyPr wrap="none" rtlCol="0">
              <a:spAutoFit/>
            </a:bodyPr>
            <a:lstStyle/>
            <a:p>
              <a:r>
                <a:rPr lang="en-US" b="1" dirty="0">
                  <a:solidFill>
                    <a:schemeClr val="bg1"/>
                  </a:solidFill>
                </a:rPr>
                <a:t>Faster R-CNN</a:t>
              </a:r>
            </a:p>
          </p:txBody>
        </p:sp>
        <p:sp>
          <p:nvSpPr>
            <p:cNvPr id="35" name="TextBox 34">
              <a:extLst>
                <a:ext uri="{FF2B5EF4-FFF2-40B4-BE49-F238E27FC236}">
                  <a16:creationId xmlns:a16="http://schemas.microsoft.com/office/drawing/2014/main" id="{81E32944-1D72-7C4B-8AD9-C3FB30A44EE8}"/>
                </a:ext>
              </a:extLst>
            </p:cNvPr>
            <p:cNvSpPr txBox="1"/>
            <p:nvPr/>
          </p:nvSpPr>
          <p:spPr>
            <a:xfrm>
              <a:off x="9651575" y="4935442"/>
              <a:ext cx="1413849" cy="276999"/>
            </a:xfrm>
            <a:prstGeom prst="rect">
              <a:avLst/>
            </a:prstGeom>
            <a:solidFill>
              <a:schemeClr val="tx1"/>
            </a:solidFill>
          </p:spPr>
          <p:txBody>
            <a:bodyPr wrap="none" lIns="0" tIns="0" rIns="0" bIns="0" rtlCol="0">
              <a:spAutoFit/>
            </a:bodyPr>
            <a:lstStyle/>
            <a:p>
              <a:r>
                <a:rPr lang="en-US" b="1" dirty="0">
                  <a:solidFill>
                    <a:schemeClr val="bg1"/>
                  </a:solidFill>
                </a:rPr>
                <a:t>Mask R-CNN</a:t>
              </a:r>
            </a:p>
          </p:txBody>
        </p:sp>
        <p:sp>
          <p:nvSpPr>
            <p:cNvPr id="9" name="TextBox 8">
              <a:extLst>
                <a:ext uri="{FF2B5EF4-FFF2-40B4-BE49-F238E27FC236}">
                  <a16:creationId xmlns:a16="http://schemas.microsoft.com/office/drawing/2014/main" id="{7C7FF4AE-CFCD-4245-97A3-0DA339C0E081}"/>
                </a:ext>
              </a:extLst>
            </p:cNvPr>
            <p:cNvSpPr txBox="1"/>
            <p:nvPr/>
          </p:nvSpPr>
          <p:spPr>
            <a:xfrm>
              <a:off x="9468610" y="2223100"/>
              <a:ext cx="1822935" cy="253916"/>
            </a:xfrm>
            <a:prstGeom prst="rect">
              <a:avLst/>
            </a:prstGeom>
            <a:noFill/>
          </p:spPr>
          <p:txBody>
            <a:bodyPr wrap="none" rtlCol="0">
              <a:spAutoFit/>
            </a:bodyPr>
            <a:lstStyle/>
            <a:p>
              <a:r>
                <a:rPr lang="en-US" sz="1050" dirty="0">
                  <a:solidFill>
                    <a:schemeClr val="tx2">
                      <a:lumMod val="25000"/>
                    </a:schemeClr>
                  </a:solidFill>
                </a:rPr>
                <a:t>Object Detection Branch</a:t>
              </a:r>
            </a:p>
          </p:txBody>
        </p:sp>
        <p:sp>
          <p:nvSpPr>
            <p:cNvPr id="40" name="TextBox 39">
              <a:extLst>
                <a:ext uri="{FF2B5EF4-FFF2-40B4-BE49-F238E27FC236}">
                  <a16:creationId xmlns:a16="http://schemas.microsoft.com/office/drawing/2014/main" id="{5A260BE8-D954-1245-B23A-EA1A541E4BF6}"/>
                </a:ext>
              </a:extLst>
            </p:cNvPr>
            <p:cNvSpPr txBox="1"/>
            <p:nvPr/>
          </p:nvSpPr>
          <p:spPr>
            <a:xfrm>
              <a:off x="9611734" y="3730081"/>
              <a:ext cx="1601721" cy="253916"/>
            </a:xfrm>
            <a:prstGeom prst="rect">
              <a:avLst/>
            </a:prstGeom>
            <a:noFill/>
          </p:spPr>
          <p:txBody>
            <a:bodyPr wrap="none" rtlCol="0">
              <a:spAutoFit/>
            </a:bodyPr>
            <a:lstStyle/>
            <a:p>
              <a:r>
                <a:rPr lang="en-US" sz="1050" dirty="0">
                  <a:solidFill>
                    <a:schemeClr val="tx2">
                      <a:lumMod val="25000"/>
                    </a:schemeClr>
                  </a:solidFill>
                </a:rPr>
                <a:t>Segmentation Branch</a:t>
              </a:r>
            </a:p>
          </p:txBody>
        </p:sp>
        <p:sp>
          <p:nvSpPr>
            <p:cNvPr id="11" name="Rectangle 10">
              <a:extLst>
                <a:ext uri="{FF2B5EF4-FFF2-40B4-BE49-F238E27FC236}">
                  <a16:creationId xmlns:a16="http://schemas.microsoft.com/office/drawing/2014/main" id="{4375730B-2CDA-704E-84A7-65B7734104C2}"/>
                </a:ext>
              </a:extLst>
            </p:cNvPr>
            <p:cNvSpPr/>
            <p:nvPr/>
          </p:nvSpPr>
          <p:spPr>
            <a:xfrm>
              <a:off x="9413501" y="2477016"/>
              <a:ext cx="1839951" cy="1209968"/>
            </a:xfrm>
            <a:prstGeom prst="rect">
              <a:avLst/>
            </a:prstGeom>
            <a:noFill/>
            <a:ln>
              <a:solidFill>
                <a:schemeClr val="bg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5">
              <a:extLst>
                <a:ext uri="{FF2B5EF4-FFF2-40B4-BE49-F238E27FC236}">
                  <a16:creationId xmlns:a16="http://schemas.microsoft.com/office/drawing/2014/main" id="{591CA1C7-24FA-4C4F-AE70-62419792504D}"/>
                </a:ext>
              </a:extLst>
            </p:cNvPr>
            <p:cNvSpPr/>
            <p:nvPr/>
          </p:nvSpPr>
          <p:spPr>
            <a:xfrm>
              <a:off x="7969718" y="2242686"/>
              <a:ext cx="3378467" cy="2954956"/>
            </a:xfrm>
            <a:custGeom>
              <a:avLst/>
              <a:gdLst>
                <a:gd name="connsiteX0" fmla="*/ 3359217 w 3378467"/>
                <a:gd name="connsiteY0" fmla="*/ 2945331 h 2954956"/>
                <a:gd name="connsiteX1" fmla="*/ 0 w 3378467"/>
                <a:gd name="connsiteY1" fmla="*/ 2945331 h 2954956"/>
                <a:gd name="connsiteX2" fmla="*/ 0 w 3378467"/>
                <a:gd name="connsiteY2" fmla="*/ 0 h 2954956"/>
                <a:gd name="connsiteX3" fmla="*/ 1395663 w 3378467"/>
                <a:gd name="connsiteY3" fmla="*/ 0 h 2954956"/>
                <a:gd name="connsiteX4" fmla="*/ 1395663 w 3378467"/>
                <a:gd name="connsiteY4" fmla="*/ 1530417 h 2954956"/>
                <a:gd name="connsiteX5" fmla="*/ 1607419 w 3378467"/>
                <a:gd name="connsiteY5" fmla="*/ 1530417 h 2954956"/>
                <a:gd name="connsiteX6" fmla="*/ 3378467 w 3378467"/>
                <a:gd name="connsiteY6" fmla="*/ 1530417 h 2954956"/>
                <a:gd name="connsiteX7" fmla="*/ 3378467 w 3378467"/>
                <a:gd name="connsiteY7" fmla="*/ 2954956 h 2954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78467" h="2954956">
                  <a:moveTo>
                    <a:pt x="3359217" y="2945331"/>
                  </a:moveTo>
                  <a:lnTo>
                    <a:pt x="0" y="2945331"/>
                  </a:lnTo>
                  <a:lnTo>
                    <a:pt x="0" y="0"/>
                  </a:lnTo>
                  <a:lnTo>
                    <a:pt x="1395663" y="0"/>
                  </a:lnTo>
                  <a:lnTo>
                    <a:pt x="1395663" y="1530417"/>
                  </a:lnTo>
                  <a:lnTo>
                    <a:pt x="1607419" y="1530417"/>
                  </a:lnTo>
                  <a:lnTo>
                    <a:pt x="3378467" y="1530417"/>
                  </a:lnTo>
                  <a:lnTo>
                    <a:pt x="3378467" y="2954956"/>
                  </a:lnTo>
                </a:path>
              </a:pathLst>
            </a:cu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13">
              <a:extLst>
                <a:ext uri="{FF2B5EF4-FFF2-40B4-BE49-F238E27FC236}">
                  <a16:creationId xmlns:a16="http://schemas.microsoft.com/office/drawing/2014/main" id="{B1E03C4F-4405-D14E-9729-2226AF782270}"/>
                </a:ext>
              </a:extLst>
            </p:cNvPr>
            <p:cNvSpPr/>
            <p:nvPr/>
          </p:nvSpPr>
          <p:spPr>
            <a:xfrm>
              <a:off x="606392" y="1491916"/>
              <a:ext cx="10732168" cy="3705726"/>
            </a:xfrm>
            <a:custGeom>
              <a:avLst/>
              <a:gdLst>
                <a:gd name="connsiteX0" fmla="*/ 0 w 10732168"/>
                <a:gd name="connsiteY0" fmla="*/ 0 h 3705726"/>
                <a:gd name="connsiteX1" fmla="*/ 10732168 w 10732168"/>
                <a:gd name="connsiteY1" fmla="*/ 0 h 3705726"/>
                <a:gd name="connsiteX2" fmla="*/ 10732168 w 10732168"/>
                <a:gd name="connsiteY2" fmla="*/ 2261937 h 3705726"/>
                <a:gd name="connsiteX3" fmla="*/ 8807115 w 10732168"/>
                <a:gd name="connsiteY3" fmla="*/ 2261937 h 3705726"/>
                <a:gd name="connsiteX4" fmla="*/ 8807115 w 10732168"/>
                <a:gd name="connsiteY4" fmla="*/ 702644 h 3705726"/>
                <a:gd name="connsiteX5" fmla="*/ 7324825 w 10732168"/>
                <a:gd name="connsiteY5" fmla="*/ 702644 h 3705726"/>
                <a:gd name="connsiteX6" fmla="*/ 7324825 w 10732168"/>
                <a:gd name="connsiteY6" fmla="*/ 3705726 h 3705726"/>
                <a:gd name="connsiteX7" fmla="*/ 9625 w 10732168"/>
                <a:gd name="connsiteY7" fmla="*/ 3705726 h 3705726"/>
                <a:gd name="connsiteX8" fmla="*/ 0 w 10732168"/>
                <a:gd name="connsiteY8" fmla="*/ 0 h 3705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32168" h="3705726">
                  <a:moveTo>
                    <a:pt x="0" y="0"/>
                  </a:moveTo>
                  <a:lnTo>
                    <a:pt x="10732168" y="0"/>
                  </a:lnTo>
                  <a:lnTo>
                    <a:pt x="10732168" y="2261937"/>
                  </a:lnTo>
                  <a:lnTo>
                    <a:pt x="8807115" y="2261937"/>
                  </a:lnTo>
                  <a:lnTo>
                    <a:pt x="8807115" y="702644"/>
                  </a:lnTo>
                  <a:lnTo>
                    <a:pt x="7324825" y="702644"/>
                  </a:lnTo>
                  <a:lnTo>
                    <a:pt x="7324825" y="3705726"/>
                  </a:lnTo>
                  <a:lnTo>
                    <a:pt x="9625" y="3705726"/>
                  </a:lnTo>
                  <a:cubicBezTo>
                    <a:pt x="6417" y="2470484"/>
                    <a:pt x="3208" y="1235242"/>
                    <a:pt x="0" y="0"/>
                  </a:cubicBezTo>
                  <a:close/>
                </a:path>
              </a:pathLst>
            </a:cu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6497005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Group 29">
            <a:extLst>
              <a:ext uri="{FF2B5EF4-FFF2-40B4-BE49-F238E27FC236}">
                <a16:creationId xmlns:a16="http://schemas.microsoft.com/office/drawing/2014/main" id="{E9B38DCE-45E6-C54A-98F2-2E167894E446}"/>
              </a:ext>
            </a:extLst>
          </p:cNvPr>
          <p:cNvGrpSpPr/>
          <p:nvPr/>
        </p:nvGrpSpPr>
        <p:grpSpPr>
          <a:xfrm>
            <a:off x="568857" y="1161491"/>
            <a:ext cx="8207401" cy="2829791"/>
            <a:chOff x="601887" y="1490060"/>
            <a:chExt cx="10755683" cy="3708400"/>
          </a:xfrm>
        </p:grpSpPr>
        <p:pic>
          <p:nvPicPr>
            <p:cNvPr id="31" name="Picture 30">
              <a:extLst>
                <a:ext uri="{FF2B5EF4-FFF2-40B4-BE49-F238E27FC236}">
                  <a16:creationId xmlns:a16="http://schemas.microsoft.com/office/drawing/2014/main" id="{3AEA9037-0103-1046-8D38-40DC58FAB544}"/>
                </a:ext>
              </a:extLst>
            </p:cNvPr>
            <p:cNvPicPr>
              <a:picLocks noChangeAspect="1"/>
            </p:cNvPicPr>
            <p:nvPr/>
          </p:nvPicPr>
          <p:blipFill>
            <a:blip r:embed="rId2"/>
            <a:stretch>
              <a:fillRect/>
            </a:stretch>
          </p:blipFill>
          <p:spPr>
            <a:xfrm>
              <a:off x="601887" y="1490060"/>
              <a:ext cx="10731500" cy="3708400"/>
            </a:xfrm>
            <a:prstGeom prst="rect">
              <a:avLst/>
            </a:prstGeom>
            <a:noFill/>
          </p:spPr>
        </p:pic>
        <p:sp>
          <p:nvSpPr>
            <p:cNvPr id="32" name="TextBox 31">
              <a:extLst>
                <a:ext uri="{FF2B5EF4-FFF2-40B4-BE49-F238E27FC236}">
                  <a16:creationId xmlns:a16="http://schemas.microsoft.com/office/drawing/2014/main" id="{BC41C613-F65B-3249-AA17-CB9741C790C1}"/>
                </a:ext>
              </a:extLst>
            </p:cNvPr>
            <p:cNvSpPr txBox="1"/>
            <p:nvPr/>
          </p:nvSpPr>
          <p:spPr>
            <a:xfrm>
              <a:off x="790832" y="1585788"/>
              <a:ext cx="1527639" cy="363003"/>
            </a:xfrm>
            <a:prstGeom prst="rect">
              <a:avLst/>
            </a:prstGeom>
            <a:noFill/>
          </p:spPr>
          <p:txBody>
            <a:bodyPr wrap="none" rtlCol="0">
              <a:spAutoFit/>
            </a:bodyPr>
            <a:lstStyle/>
            <a:p>
              <a:r>
                <a:rPr lang="en-US" sz="1200" b="1" dirty="0">
                  <a:solidFill>
                    <a:schemeClr val="bg1"/>
                  </a:solidFill>
                </a:rPr>
                <a:t>Faster R-CNN</a:t>
              </a:r>
            </a:p>
          </p:txBody>
        </p:sp>
        <p:sp>
          <p:nvSpPr>
            <p:cNvPr id="34" name="TextBox 33">
              <a:extLst>
                <a:ext uri="{FF2B5EF4-FFF2-40B4-BE49-F238E27FC236}">
                  <a16:creationId xmlns:a16="http://schemas.microsoft.com/office/drawing/2014/main" id="{774AFDE3-4F22-1844-8150-5530501031F0}"/>
                </a:ext>
              </a:extLst>
            </p:cNvPr>
            <p:cNvSpPr txBox="1"/>
            <p:nvPr/>
          </p:nvSpPr>
          <p:spPr>
            <a:xfrm>
              <a:off x="9651575" y="4935442"/>
              <a:ext cx="1233119" cy="242002"/>
            </a:xfrm>
            <a:prstGeom prst="rect">
              <a:avLst/>
            </a:prstGeom>
            <a:solidFill>
              <a:schemeClr val="tx1"/>
            </a:solidFill>
          </p:spPr>
          <p:txBody>
            <a:bodyPr wrap="none" lIns="0" tIns="0" rIns="0" bIns="0" rtlCol="0">
              <a:spAutoFit/>
            </a:bodyPr>
            <a:lstStyle/>
            <a:p>
              <a:r>
                <a:rPr lang="en-US" sz="1200" b="1" dirty="0">
                  <a:solidFill>
                    <a:schemeClr val="bg1"/>
                  </a:solidFill>
                </a:rPr>
                <a:t>Mask R-CNN</a:t>
              </a:r>
            </a:p>
          </p:txBody>
        </p:sp>
        <p:sp>
          <p:nvSpPr>
            <p:cNvPr id="36" name="TextBox 35">
              <a:extLst>
                <a:ext uri="{FF2B5EF4-FFF2-40B4-BE49-F238E27FC236}">
                  <a16:creationId xmlns:a16="http://schemas.microsoft.com/office/drawing/2014/main" id="{2AE61202-9AC2-2D42-88D4-433FFDAF6FCA}"/>
                </a:ext>
              </a:extLst>
            </p:cNvPr>
            <p:cNvSpPr txBox="1"/>
            <p:nvPr/>
          </p:nvSpPr>
          <p:spPr>
            <a:xfrm>
              <a:off x="9468610" y="2223100"/>
              <a:ext cx="1888960" cy="282336"/>
            </a:xfrm>
            <a:prstGeom prst="rect">
              <a:avLst/>
            </a:prstGeom>
            <a:noFill/>
          </p:spPr>
          <p:txBody>
            <a:bodyPr wrap="none" rtlCol="0">
              <a:spAutoFit/>
            </a:bodyPr>
            <a:lstStyle/>
            <a:p>
              <a:r>
                <a:rPr lang="en-US" sz="800" dirty="0">
                  <a:solidFill>
                    <a:schemeClr val="tx2">
                      <a:lumMod val="25000"/>
                    </a:schemeClr>
                  </a:solidFill>
                </a:rPr>
                <a:t>Object Detection Branch</a:t>
              </a:r>
            </a:p>
          </p:txBody>
        </p:sp>
        <p:sp>
          <p:nvSpPr>
            <p:cNvPr id="37" name="TextBox 36">
              <a:extLst>
                <a:ext uri="{FF2B5EF4-FFF2-40B4-BE49-F238E27FC236}">
                  <a16:creationId xmlns:a16="http://schemas.microsoft.com/office/drawing/2014/main" id="{76F03D85-3B8B-6144-AE5E-0CB06EBFE4A9}"/>
                </a:ext>
              </a:extLst>
            </p:cNvPr>
            <p:cNvSpPr txBox="1"/>
            <p:nvPr/>
          </p:nvSpPr>
          <p:spPr>
            <a:xfrm>
              <a:off x="9611735" y="3730081"/>
              <a:ext cx="1664185" cy="282336"/>
            </a:xfrm>
            <a:prstGeom prst="rect">
              <a:avLst/>
            </a:prstGeom>
            <a:noFill/>
          </p:spPr>
          <p:txBody>
            <a:bodyPr wrap="none" rtlCol="0">
              <a:spAutoFit/>
            </a:bodyPr>
            <a:lstStyle/>
            <a:p>
              <a:r>
                <a:rPr lang="en-US" sz="800" dirty="0">
                  <a:solidFill>
                    <a:schemeClr val="tx2">
                      <a:lumMod val="25000"/>
                    </a:schemeClr>
                  </a:solidFill>
                </a:rPr>
                <a:t>Segmentation Branch</a:t>
              </a:r>
            </a:p>
          </p:txBody>
        </p:sp>
        <p:sp>
          <p:nvSpPr>
            <p:cNvPr id="38" name="Rectangle 37">
              <a:extLst>
                <a:ext uri="{FF2B5EF4-FFF2-40B4-BE49-F238E27FC236}">
                  <a16:creationId xmlns:a16="http://schemas.microsoft.com/office/drawing/2014/main" id="{54DE82BC-4C32-754D-B100-1A158BE9A4AC}"/>
                </a:ext>
              </a:extLst>
            </p:cNvPr>
            <p:cNvSpPr/>
            <p:nvPr/>
          </p:nvSpPr>
          <p:spPr>
            <a:xfrm>
              <a:off x="9413501" y="2477016"/>
              <a:ext cx="1839951" cy="1209968"/>
            </a:xfrm>
            <a:prstGeom prst="rect">
              <a:avLst/>
            </a:prstGeom>
            <a:noFill/>
            <a:ln>
              <a:solidFill>
                <a:schemeClr val="bg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Freeform 38">
              <a:extLst>
                <a:ext uri="{FF2B5EF4-FFF2-40B4-BE49-F238E27FC236}">
                  <a16:creationId xmlns:a16="http://schemas.microsoft.com/office/drawing/2014/main" id="{31982E26-FB64-EE46-9D40-A27FCFB5E96E}"/>
                </a:ext>
              </a:extLst>
            </p:cNvPr>
            <p:cNvSpPr/>
            <p:nvPr/>
          </p:nvSpPr>
          <p:spPr>
            <a:xfrm>
              <a:off x="7969718" y="2242686"/>
              <a:ext cx="3378467" cy="2954956"/>
            </a:xfrm>
            <a:custGeom>
              <a:avLst/>
              <a:gdLst>
                <a:gd name="connsiteX0" fmla="*/ 3359217 w 3378467"/>
                <a:gd name="connsiteY0" fmla="*/ 2945331 h 2954956"/>
                <a:gd name="connsiteX1" fmla="*/ 0 w 3378467"/>
                <a:gd name="connsiteY1" fmla="*/ 2945331 h 2954956"/>
                <a:gd name="connsiteX2" fmla="*/ 0 w 3378467"/>
                <a:gd name="connsiteY2" fmla="*/ 0 h 2954956"/>
                <a:gd name="connsiteX3" fmla="*/ 1395663 w 3378467"/>
                <a:gd name="connsiteY3" fmla="*/ 0 h 2954956"/>
                <a:gd name="connsiteX4" fmla="*/ 1395663 w 3378467"/>
                <a:gd name="connsiteY4" fmla="*/ 1530417 h 2954956"/>
                <a:gd name="connsiteX5" fmla="*/ 1607419 w 3378467"/>
                <a:gd name="connsiteY5" fmla="*/ 1530417 h 2954956"/>
                <a:gd name="connsiteX6" fmla="*/ 3378467 w 3378467"/>
                <a:gd name="connsiteY6" fmla="*/ 1530417 h 2954956"/>
                <a:gd name="connsiteX7" fmla="*/ 3378467 w 3378467"/>
                <a:gd name="connsiteY7" fmla="*/ 2954956 h 2954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78467" h="2954956">
                  <a:moveTo>
                    <a:pt x="3359217" y="2945331"/>
                  </a:moveTo>
                  <a:lnTo>
                    <a:pt x="0" y="2945331"/>
                  </a:lnTo>
                  <a:lnTo>
                    <a:pt x="0" y="0"/>
                  </a:lnTo>
                  <a:lnTo>
                    <a:pt x="1395663" y="0"/>
                  </a:lnTo>
                  <a:lnTo>
                    <a:pt x="1395663" y="1530417"/>
                  </a:lnTo>
                  <a:lnTo>
                    <a:pt x="1607419" y="1530417"/>
                  </a:lnTo>
                  <a:lnTo>
                    <a:pt x="3378467" y="1530417"/>
                  </a:lnTo>
                  <a:lnTo>
                    <a:pt x="3378467" y="2954956"/>
                  </a:lnTo>
                </a:path>
              </a:pathLst>
            </a:cu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Freeform 39">
              <a:extLst>
                <a:ext uri="{FF2B5EF4-FFF2-40B4-BE49-F238E27FC236}">
                  <a16:creationId xmlns:a16="http://schemas.microsoft.com/office/drawing/2014/main" id="{E53C3EDF-0B48-CF43-9F3B-68FDD9C2FD12}"/>
                </a:ext>
              </a:extLst>
            </p:cNvPr>
            <p:cNvSpPr/>
            <p:nvPr/>
          </p:nvSpPr>
          <p:spPr>
            <a:xfrm>
              <a:off x="606392" y="1491916"/>
              <a:ext cx="10732168" cy="3705726"/>
            </a:xfrm>
            <a:custGeom>
              <a:avLst/>
              <a:gdLst>
                <a:gd name="connsiteX0" fmla="*/ 0 w 10732168"/>
                <a:gd name="connsiteY0" fmla="*/ 0 h 3705726"/>
                <a:gd name="connsiteX1" fmla="*/ 10732168 w 10732168"/>
                <a:gd name="connsiteY1" fmla="*/ 0 h 3705726"/>
                <a:gd name="connsiteX2" fmla="*/ 10732168 w 10732168"/>
                <a:gd name="connsiteY2" fmla="*/ 2261937 h 3705726"/>
                <a:gd name="connsiteX3" fmla="*/ 8807115 w 10732168"/>
                <a:gd name="connsiteY3" fmla="*/ 2261937 h 3705726"/>
                <a:gd name="connsiteX4" fmla="*/ 8807115 w 10732168"/>
                <a:gd name="connsiteY4" fmla="*/ 702644 h 3705726"/>
                <a:gd name="connsiteX5" fmla="*/ 7324825 w 10732168"/>
                <a:gd name="connsiteY5" fmla="*/ 702644 h 3705726"/>
                <a:gd name="connsiteX6" fmla="*/ 7324825 w 10732168"/>
                <a:gd name="connsiteY6" fmla="*/ 3705726 h 3705726"/>
                <a:gd name="connsiteX7" fmla="*/ 9625 w 10732168"/>
                <a:gd name="connsiteY7" fmla="*/ 3705726 h 3705726"/>
                <a:gd name="connsiteX8" fmla="*/ 0 w 10732168"/>
                <a:gd name="connsiteY8" fmla="*/ 0 h 3705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32168" h="3705726">
                  <a:moveTo>
                    <a:pt x="0" y="0"/>
                  </a:moveTo>
                  <a:lnTo>
                    <a:pt x="10732168" y="0"/>
                  </a:lnTo>
                  <a:lnTo>
                    <a:pt x="10732168" y="2261937"/>
                  </a:lnTo>
                  <a:lnTo>
                    <a:pt x="8807115" y="2261937"/>
                  </a:lnTo>
                  <a:lnTo>
                    <a:pt x="8807115" y="702644"/>
                  </a:lnTo>
                  <a:lnTo>
                    <a:pt x="7324825" y="702644"/>
                  </a:lnTo>
                  <a:lnTo>
                    <a:pt x="7324825" y="3705726"/>
                  </a:lnTo>
                  <a:lnTo>
                    <a:pt x="9625" y="3705726"/>
                  </a:lnTo>
                  <a:cubicBezTo>
                    <a:pt x="6417" y="2470484"/>
                    <a:pt x="3208" y="1235242"/>
                    <a:pt x="0" y="0"/>
                  </a:cubicBezTo>
                  <a:close/>
                </a:path>
              </a:pathLst>
            </a:cu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extBox 1">
            <a:extLst>
              <a:ext uri="{FF2B5EF4-FFF2-40B4-BE49-F238E27FC236}">
                <a16:creationId xmlns:a16="http://schemas.microsoft.com/office/drawing/2014/main" id="{284F0CC7-6F81-7F4F-B004-206F6895E467}"/>
              </a:ext>
            </a:extLst>
          </p:cNvPr>
          <p:cNvSpPr txBox="1"/>
          <p:nvPr/>
        </p:nvSpPr>
        <p:spPr>
          <a:xfrm>
            <a:off x="601887" y="539348"/>
            <a:ext cx="9870010" cy="523220"/>
          </a:xfrm>
          <a:prstGeom prst="rect">
            <a:avLst/>
          </a:prstGeom>
          <a:noFill/>
        </p:spPr>
        <p:txBody>
          <a:bodyPr wrap="none" rtlCol="0">
            <a:spAutoFit/>
          </a:bodyPr>
          <a:lstStyle/>
          <a:p>
            <a:r>
              <a:rPr lang="en-US" sz="2800" b="1" dirty="0">
                <a:solidFill>
                  <a:schemeClr val="bg2"/>
                </a:solidFill>
              </a:rPr>
              <a:t>Mask R-CNN – Backbone/Encoder (convolutional base)</a:t>
            </a:r>
          </a:p>
        </p:txBody>
      </p:sp>
      <p:sp>
        <p:nvSpPr>
          <p:cNvPr id="9" name="TextBox 8">
            <a:extLst>
              <a:ext uri="{FF2B5EF4-FFF2-40B4-BE49-F238E27FC236}">
                <a16:creationId xmlns:a16="http://schemas.microsoft.com/office/drawing/2014/main" id="{735DEB29-73B6-C743-97BA-A42F2DE6DB6E}"/>
              </a:ext>
            </a:extLst>
          </p:cNvPr>
          <p:cNvSpPr txBox="1"/>
          <p:nvPr/>
        </p:nvSpPr>
        <p:spPr>
          <a:xfrm>
            <a:off x="601887" y="4313637"/>
            <a:ext cx="7956024" cy="1569660"/>
          </a:xfrm>
          <a:prstGeom prst="rect">
            <a:avLst/>
          </a:prstGeom>
          <a:noFill/>
        </p:spPr>
        <p:txBody>
          <a:bodyPr wrap="none" rtlCol="0">
            <a:spAutoFit/>
          </a:bodyPr>
          <a:lstStyle/>
          <a:p>
            <a:r>
              <a:rPr lang="en-US" sz="2400" b="1" dirty="0">
                <a:solidFill>
                  <a:schemeClr val="bg1"/>
                </a:solidFill>
              </a:rPr>
              <a:t>Backbone/Encoder:</a:t>
            </a:r>
          </a:p>
          <a:p>
            <a:pPr marL="285750" indent="-285750">
              <a:buFont typeface="Arial" panose="020B0604020202020204" pitchFamily="34" charset="0"/>
              <a:buChar char="•"/>
            </a:pPr>
            <a:r>
              <a:rPr lang="en-US" sz="2400" dirty="0">
                <a:solidFill>
                  <a:schemeClr val="bg1"/>
                </a:solidFill>
              </a:rPr>
              <a:t>Captures shape information and drops fine-details</a:t>
            </a:r>
          </a:p>
          <a:p>
            <a:pPr marL="285750" indent="-285750">
              <a:buFont typeface="Arial" panose="020B0604020202020204" pitchFamily="34" charset="0"/>
              <a:buChar char="•"/>
            </a:pPr>
            <a:r>
              <a:rPr lang="en-US" sz="2400" dirty="0">
                <a:solidFill>
                  <a:schemeClr val="bg1"/>
                </a:solidFill>
              </a:rPr>
              <a:t>Pyramid-like structure</a:t>
            </a:r>
          </a:p>
          <a:p>
            <a:pPr marL="285750" indent="-285750">
              <a:buFont typeface="Arial" panose="020B0604020202020204" pitchFamily="34" charset="0"/>
              <a:buChar char="•"/>
            </a:pPr>
            <a:r>
              <a:rPr lang="en-US" sz="2400" dirty="0">
                <a:solidFill>
                  <a:schemeClr val="bg1"/>
                </a:solidFill>
              </a:rPr>
              <a:t>Skip Connections</a:t>
            </a:r>
          </a:p>
        </p:txBody>
      </p:sp>
      <p:sp>
        <p:nvSpPr>
          <p:cNvPr id="17" name="Rectangle 16">
            <a:extLst>
              <a:ext uri="{FF2B5EF4-FFF2-40B4-BE49-F238E27FC236}">
                <a16:creationId xmlns:a16="http://schemas.microsoft.com/office/drawing/2014/main" id="{1AD54835-C889-254D-A9D1-A34DC551E541}"/>
              </a:ext>
            </a:extLst>
          </p:cNvPr>
          <p:cNvSpPr/>
          <p:nvPr/>
        </p:nvSpPr>
        <p:spPr>
          <a:xfrm>
            <a:off x="9147102" y="5692491"/>
            <a:ext cx="2289513" cy="523220"/>
          </a:xfrm>
          <a:prstGeom prst="rect">
            <a:avLst/>
          </a:prstGeom>
        </p:spPr>
        <p:txBody>
          <a:bodyPr wrap="square">
            <a:spAutoFit/>
          </a:bodyPr>
          <a:lstStyle/>
          <a:p>
            <a:r>
              <a:rPr lang="en-US" sz="1400" i="1" dirty="0" err="1">
                <a:solidFill>
                  <a:schemeClr val="bg1"/>
                </a:solidFill>
              </a:rPr>
              <a:t>FashionDataSet</a:t>
            </a:r>
            <a:r>
              <a:rPr lang="en-US" sz="1400" i="1" dirty="0">
                <a:solidFill>
                  <a:schemeClr val="bg1"/>
                </a:solidFill>
              </a:rPr>
              <a:t> uses ResNet50 as backbone</a:t>
            </a:r>
          </a:p>
        </p:txBody>
      </p:sp>
      <p:sp>
        <p:nvSpPr>
          <p:cNvPr id="29" name="TextBox 28">
            <a:extLst>
              <a:ext uri="{FF2B5EF4-FFF2-40B4-BE49-F238E27FC236}">
                <a16:creationId xmlns:a16="http://schemas.microsoft.com/office/drawing/2014/main" id="{7FA1CA53-CD46-8F43-89BE-200DC6177F5F}"/>
              </a:ext>
            </a:extLst>
          </p:cNvPr>
          <p:cNvSpPr txBox="1"/>
          <p:nvPr/>
        </p:nvSpPr>
        <p:spPr>
          <a:xfrm>
            <a:off x="8965553" y="3290124"/>
            <a:ext cx="2743059" cy="646331"/>
          </a:xfrm>
          <a:prstGeom prst="rect">
            <a:avLst/>
          </a:prstGeom>
          <a:noFill/>
        </p:spPr>
        <p:txBody>
          <a:bodyPr wrap="none" rtlCol="0">
            <a:spAutoFit/>
          </a:bodyPr>
          <a:lstStyle/>
          <a:p>
            <a:pPr algn="ctr"/>
            <a:r>
              <a:rPr lang="en-US" dirty="0">
                <a:solidFill>
                  <a:schemeClr val="bg1"/>
                </a:solidFill>
              </a:rPr>
              <a:t>Convolutional Network</a:t>
            </a:r>
          </a:p>
          <a:p>
            <a:pPr algn="ctr"/>
            <a:r>
              <a:rPr lang="en-US" dirty="0">
                <a:solidFill>
                  <a:schemeClr val="bg1"/>
                </a:solidFill>
              </a:rPr>
              <a:t>Pyramid Structure</a:t>
            </a:r>
          </a:p>
        </p:txBody>
      </p:sp>
      <p:cxnSp>
        <p:nvCxnSpPr>
          <p:cNvPr id="8" name="Straight Arrow Connector 7">
            <a:extLst>
              <a:ext uri="{FF2B5EF4-FFF2-40B4-BE49-F238E27FC236}">
                <a16:creationId xmlns:a16="http://schemas.microsoft.com/office/drawing/2014/main" id="{B3BB21DE-49B5-7147-9C92-7F4643427DE6}"/>
              </a:ext>
            </a:extLst>
          </p:cNvPr>
          <p:cNvCxnSpPr>
            <a:cxnSpLocks/>
          </p:cNvCxnSpPr>
          <p:nvPr/>
        </p:nvCxnSpPr>
        <p:spPr>
          <a:xfrm flipH="1" flipV="1">
            <a:off x="1766128" y="3519189"/>
            <a:ext cx="12334" cy="660531"/>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grpSp>
        <p:nvGrpSpPr>
          <p:cNvPr id="41" name="Group 40">
            <a:extLst>
              <a:ext uri="{FF2B5EF4-FFF2-40B4-BE49-F238E27FC236}">
                <a16:creationId xmlns:a16="http://schemas.microsoft.com/office/drawing/2014/main" id="{5F06D6BD-E452-E64E-8B70-DE88F6DABC5F}"/>
              </a:ext>
            </a:extLst>
          </p:cNvPr>
          <p:cNvGrpSpPr/>
          <p:nvPr/>
        </p:nvGrpSpPr>
        <p:grpSpPr>
          <a:xfrm>
            <a:off x="8988730" y="4002993"/>
            <a:ext cx="2719576" cy="1614541"/>
            <a:chOff x="3899467" y="1865625"/>
            <a:chExt cx="4988711" cy="2961668"/>
          </a:xfrm>
        </p:grpSpPr>
        <p:sp>
          <p:nvSpPr>
            <p:cNvPr id="42" name="Cube 41">
              <a:extLst>
                <a:ext uri="{FF2B5EF4-FFF2-40B4-BE49-F238E27FC236}">
                  <a16:creationId xmlns:a16="http://schemas.microsoft.com/office/drawing/2014/main" id="{55FD6553-2419-2B4F-83FF-1D67E3673C57}"/>
                </a:ext>
              </a:extLst>
            </p:cNvPr>
            <p:cNvSpPr/>
            <p:nvPr/>
          </p:nvSpPr>
          <p:spPr>
            <a:xfrm>
              <a:off x="4614773" y="3198822"/>
              <a:ext cx="786067" cy="1161158"/>
            </a:xfrm>
            <a:prstGeom prst="cube">
              <a:avLst>
                <a:gd name="adj" fmla="val 43863"/>
              </a:avLst>
            </a:prstGeom>
            <a:solidFill>
              <a:srgbClr val="D883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Cube 43">
              <a:extLst>
                <a:ext uri="{FF2B5EF4-FFF2-40B4-BE49-F238E27FC236}">
                  <a16:creationId xmlns:a16="http://schemas.microsoft.com/office/drawing/2014/main" id="{0D2FDE8C-673D-1247-B23F-61CDC6B5DFA9}"/>
                </a:ext>
              </a:extLst>
            </p:cNvPr>
            <p:cNvSpPr/>
            <p:nvPr/>
          </p:nvSpPr>
          <p:spPr>
            <a:xfrm>
              <a:off x="4379204" y="2594008"/>
              <a:ext cx="1257204" cy="852944"/>
            </a:xfrm>
            <a:prstGeom prst="cube">
              <a:avLst>
                <a:gd name="adj" fmla="val 43863"/>
              </a:avLst>
            </a:prstGeom>
            <a:solidFill>
              <a:srgbClr val="749ED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Cube 44">
              <a:extLst>
                <a:ext uri="{FF2B5EF4-FFF2-40B4-BE49-F238E27FC236}">
                  <a16:creationId xmlns:a16="http://schemas.microsoft.com/office/drawing/2014/main" id="{E5619D4A-1F92-6644-BE9F-9BC838F58A93}"/>
                </a:ext>
              </a:extLst>
            </p:cNvPr>
            <p:cNvSpPr/>
            <p:nvPr/>
          </p:nvSpPr>
          <p:spPr>
            <a:xfrm>
              <a:off x="4156782" y="2308965"/>
              <a:ext cx="1702048" cy="570087"/>
            </a:xfrm>
            <a:prstGeom prst="cube">
              <a:avLst>
                <a:gd name="adj" fmla="val 43863"/>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Freeform 45">
              <a:extLst>
                <a:ext uri="{FF2B5EF4-FFF2-40B4-BE49-F238E27FC236}">
                  <a16:creationId xmlns:a16="http://schemas.microsoft.com/office/drawing/2014/main" id="{A68DC275-1434-5A4D-A4D9-5DB951BD5659}"/>
                </a:ext>
              </a:extLst>
            </p:cNvPr>
            <p:cNvSpPr/>
            <p:nvPr/>
          </p:nvSpPr>
          <p:spPr>
            <a:xfrm rot="20067578" flipH="1">
              <a:off x="7131092" y="4546207"/>
              <a:ext cx="626427" cy="91308"/>
            </a:xfrm>
            <a:custGeom>
              <a:avLst/>
              <a:gdLst>
                <a:gd name="connsiteX0" fmla="*/ 0 w 3056351"/>
                <a:gd name="connsiteY0" fmla="*/ 50104 h 451184"/>
                <a:gd name="connsiteX1" fmla="*/ 1528176 w 3056351"/>
                <a:gd name="connsiteY1" fmla="*/ 450937 h 451184"/>
                <a:gd name="connsiteX2" fmla="*/ 3056351 w 3056351"/>
                <a:gd name="connsiteY2" fmla="*/ 0 h 451184"/>
              </a:gdLst>
              <a:ahLst/>
              <a:cxnLst>
                <a:cxn ang="0">
                  <a:pos x="connsiteX0" y="connsiteY0"/>
                </a:cxn>
                <a:cxn ang="0">
                  <a:pos x="connsiteX1" y="connsiteY1"/>
                </a:cxn>
                <a:cxn ang="0">
                  <a:pos x="connsiteX2" y="connsiteY2"/>
                </a:cxn>
              </a:cxnLst>
              <a:rect l="l" t="t" r="r" b="b"/>
              <a:pathLst>
                <a:path w="3056351" h="451184">
                  <a:moveTo>
                    <a:pt x="0" y="50104"/>
                  </a:moveTo>
                  <a:cubicBezTo>
                    <a:pt x="509392" y="254696"/>
                    <a:pt x="1018784" y="459288"/>
                    <a:pt x="1528176" y="450937"/>
                  </a:cubicBezTo>
                  <a:cubicBezTo>
                    <a:pt x="2037568" y="442586"/>
                    <a:pt x="2546959" y="221293"/>
                    <a:pt x="3056351" y="0"/>
                  </a:cubicBezTo>
                </a:path>
              </a:pathLst>
            </a:custGeom>
            <a:noFill/>
            <a:ln w="25400">
              <a:headEnd type="triangle" w="lg" len="lg"/>
              <a:tailEnd type="none" w="lg"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sp>
          <p:nvSpPr>
            <p:cNvPr id="47" name="Freeform 46">
              <a:extLst>
                <a:ext uri="{FF2B5EF4-FFF2-40B4-BE49-F238E27FC236}">
                  <a16:creationId xmlns:a16="http://schemas.microsoft.com/office/drawing/2014/main" id="{67A2FB4E-BE6F-D24C-AF7E-7A083C0B5250}"/>
                </a:ext>
              </a:extLst>
            </p:cNvPr>
            <p:cNvSpPr/>
            <p:nvPr/>
          </p:nvSpPr>
          <p:spPr>
            <a:xfrm rot="1532422">
              <a:off x="4682091" y="4546208"/>
              <a:ext cx="626427" cy="91308"/>
            </a:xfrm>
            <a:custGeom>
              <a:avLst/>
              <a:gdLst>
                <a:gd name="connsiteX0" fmla="*/ 0 w 3056351"/>
                <a:gd name="connsiteY0" fmla="*/ 50104 h 451184"/>
                <a:gd name="connsiteX1" fmla="*/ 1528176 w 3056351"/>
                <a:gd name="connsiteY1" fmla="*/ 450937 h 451184"/>
                <a:gd name="connsiteX2" fmla="*/ 3056351 w 3056351"/>
                <a:gd name="connsiteY2" fmla="*/ 0 h 451184"/>
              </a:gdLst>
              <a:ahLst/>
              <a:cxnLst>
                <a:cxn ang="0">
                  <a:pos x="connsiteX0" y="connsiteY0"/>
                </a:cxn>
                <a:cxn ang="0">
                  <a:pos x="connsiteX1" y="connsiteY1"/>
                </a:cxn>
                <a:cxn ang="0">
                  <a:pos x="connsiteX2" y="connsiteY2"/>
                </a:cxn>
              </a:cxnLst>
              <a:rect l="l" t="t" r="r" b="b"/>
              <a:pathLst>
                <a:path w="3056351" h="451184">
                  <a:moveTo>
                    <a:pt x="0" y="50104"/>
                  </a:moveTo>
                  <a:cubicBezTo>
                    <a:pt x="509392" y="254696"/>
                    <a:pt x="1018784" y="459288"/>
                    <a:pt x="1528176" y="450937"/>
                  </a:cubicBezTo>
                  <a:cubicBezTo>
                    <a:pt x="2037568" y="442586"/>
                    <a:pt x="2546959" y="221293"/>
                    <a:pt x="3056351" y="0"/>
                  </a:cubicBezTo>
                </a:path>
              </a:pathLst>
            </a:custGeom>
            <a:noFill/>
            <a:ln w="25400">
              <a:headEnd type="none" w="lg" len="lg"/>
              <a:tailEnd type="triangle"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t>`</a:t>
              </a:r>
            </a:p>
          </p:txBody>
        </p:sp>
        <p:sp>
          <p:nvSpPr>
            <p:cNvPr id="48" name="Cube 47">
              <a:extLst>
                <a:ext uri="{FF2B5EF4-FFF2-40B4-BE49-F238E27FC236}">
                  <a16:creationId xmlns:a16="http://schemas.microsoft.com/office/drawing/2014/main" id="{C3914D91-E9FA-614B-93BC-E6F771D8185D}"/>
                </a:ext>
              </a:extLst>
            </p:cNvPr>
            <p:cNvSpPr/>
            <p:nvPr/>
          </p:nvSpPr>
          <p:spPr>
            <a:xfrm>
              <a:off x="3899467" y="1865625"/>
              <a:ext cx="2216679" cy="570087"/>
            </a:xfrm>
            <a:prstGeom prst="cube">
              <a:avLst>
                <a:gd name="adj" fmla="val 74208"/>
              </a:avLst>
            </a:prstGeom>
            <a:blipFill>
              <a:blip r:embed="rId3"/>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Cube 48">
              <a:extLst>
                <a:ext uri="{FF2B5EF4-FFF2-40B4-BE49-F238E27FC236}">
                  <a16:creationId xmlns:a16="http://schemas.microsoft.com/office/drawing/2014/main" id="{081D2511-65AE-AA40-9C92-E23952C97D35}"/>
                </a:ext>
              </a:extLst>
            </p:cNvPr>
            <p:cNvSpPr/>
            <p:nvPr/>
          </p:nvSpPr>
          <p:spPr>
            <a:xfrm>
              <a:off x="5435932" y="4359980"/>
              <a:ext cx="1707915" cy="381106"/>
            </a:xfrm>
            <a:prstGeom prst="cube">
              <a:avLst>
                <a:gd name="adj" fmla="val 43863"/>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Cube 49">
              <a:extLst>
                <a:ext uri="{FF2B5EF4-FFF2-40B4-BE49-F238E27FC236}">
                  <a16:creationId xmlns:a16="http://schemas.microsoft.com/office/drawing/2014/main" id="{97674554-FF3F-CC43-9726-369B9BA2CC01}"/>
                </a:ext>
              </a:extLst>
            </p:cNvPr>
            <p:cNvSpPr/>
            <p:nvPr/>
          </p:nvSpPr>
          <p:spPr>
            <a:xfrm>
              <a:off x="7386805" y="3198822"/>
              <a:ext cx="786067" cy="1161158"/>
            </a:xfrm>
            <a:prstGeom prst="cube">
              <a:avLst>
                <a:gd name="adj" fmla="val 43863"/>
              </a:avLst>
            </a:prstGeom>
            <a:solidFill>
              <a:srgbClr val="D883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Cube 50">
              <a:extLst>
                <a:ext uri="{FF2B5EF4-FFF2-40B4-BE49-F238E27FC236}">
                  <a16:creationId xmlns:a16="http://schemas.microsoft.com/office/drawing/2014/main" id="{2277C9C3-1AF4-ED42-837D-4E61CE5B16CD}"/>
                </a:ext>
              </a:extLst>
            </p:cNvPr>
            <p:cNvSpPr/>
            <p:nvPr/>
          </p:nvSpPr>
          <p:spPr>
            <a:xfrm>
              <a:off x="7151236" y="2594008"/>
              <a:ext cx="1257204" cy="852944"/>
            </a:xfrm>
            <a:prstGeom prst="cube">
              <a:avLst>
                <a:gd name="adj" fmla="val 43863"/>
              </a:avLst>
            </a:prstGeom>
            <a:solidFill>
              <a:srgbClr val="749ED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Cube 68">
              <a:extLst>
                <a:ext uri="{FF2B5EF4-FFF2-40B4-BE49-F238E27FC236}">
                  <a16:creationId xmlns:a16="http://schemas.microsoft.com/office/drawing/2014/main" id="{E09E1E69-2DEE-7748-BBAB-11D7BFF96D9E}"/>
                </a:ext>
              </a:extLst>
            </p:cNvPr>
            <p:cNvSpPr/>
            <p:nvPr/>
          </p:nvSpPr>
          <p:spPr>
            <a:xfrm>
              <a:off x="6928814" y="2308965"/>
              <a:ext cx="1702048" cy="570087"/>
            </a:xfrm>
            <a:prstGeom prst="cube">
              <a:avLst>
                <a:gd name="adj" fmla="val 43863"/>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Cube 69">
              <a:extLst>
                <a:ext uri="{FF2B5EF4-FFF2-40B4-BE49-F238E27FC236}">
                  <a16:creationId xmlns:a16="http://schemas.microsoft.com/office/drawing/2014/main" id="{55EBB6E3-79A1-B049-B7CE-1DBF3AD92672}"/>
                </a:ext>
              </a:extLst>
            </p:cNvPr>
            <p:cNvSpPr/>
            <p:nvPr/>
          </p:nvSpPr>
          <p:spPr>
            <a:xfrm>
              <a:off x="6671499" y="1865625"/>
              <a:ext cx="2216679" cy="570087"/>
            </a:xfrm>
            <a:prstGeom prst="cube">
              <a:avLst>
                <a:gd name="adj" fmla="val 74208"/>
              </a:avLst>
            </a:prstGeom>
            <a:blipFill>
              <a:blip r:embed="rId4"/>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TextBox 70">
              <a:extLst>
                <a:ext uri="{FF2B5EF4-FFF2-40B4-BE49-F238E27FC236}">
                  <a16:creationId xmlns:a16="http://schemas.microsoft.com/office/drawing/2014/main" id="{5AFC7DBD-7EA7-9948-BE95-9926406B9610}"/>
                </a:ext>
              </a:extLst>
            </p:cNvPr>
            <p:cNvSpPr txBox="1"/>
            <p:nvPr/>
          </p:nvSpPr>
          <p:spPr>
            <a:xfrm>
              <a:off x="5594473" y="4375632"/>
              <a:ext cx="1426731" cy="451661"/>
            </a:xfrm>
            <a:prstGeom prst="rect">
              <a:avLst/>
            </a:prstGeom>
            <a:noFill/>
          </p:spPr>
          <p:txBody>
            <a:bodyPr wrap="none" rtlCol="0">
              <a:spAutoFit/>
            </a:bodyPr>
            <a:lstStyle/>
            <a:p>
              <a:r>
                <a:rPr lang="en-US" sz="1000" dirty="0"/>
                <a:t>Encoding</a:t>
              </a:r>
            </a:p>
          </p:txBody>
        </p:sp>
        <p:cxnSp>
          <p:nvCxnSpPr>
            <p:cNvPr id="72" name="Straight Arrow Connector 71">
              <a:extLst>
                <a:ext uri="{FF2B5EF4-FFF2-40B4-BE49-F238E27FC236}">
                  <a16:creationId xmlns:a16="http://schemas.microsoft.com/office/drawing/2014/main" id="{F0D6AE55-807B-1D46-9AEF-A6D29FDFB1DF}"/>
                </a:ext>
              </a:extLst>
            </p:cNvPr>
            <p:cNvCxnSpPr>
              <a:cxnSpLocks/>
            </p:cNvCxnSpPr>
            <p:nvPr/>
          </p:nvCxnSpPr>
          <p:spPr>
            <a:xfrm>
              <a:off x="5435932" y="3855309"/>
              <a:ext cx="1854554" cy="0"/>
            </a:xfrm>
            <a:prstGeom prst="straightConnector1">
              <a:avLst/>
            </a:prstGeom>
            <a:ln w="47625">
              <a:solidFill>
                <a:srgbClr val="00B050"/>
              </a:solidFill>
              <a:prstDash val="sysDash"/>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3" name="Straight Arrow Connector 72">
              <a:extLst>
                <a:ext uri="{FF2B5EF4-FFF2-40B4-BE49-F238E27FC236}">
                  <a16:creationId xmlns:a16="http://schemas.microsoft.com/office/drawing/2014/main" id="{6796D7E2-023B-4740-9C06-FDE2EDC04231}"/>
                </a:ext>
              </a:extLst>
            </p:cNvPr>
            <p:cNvCxnSpPr/>
            <p:nvPr/>
          </p:nvCxnSpPr>
          <p:spPr>
            <a:xfrm>
              <a:off x="5717006" y="3198822"/>
              <a:ext cx="1292406" cy="0"/>
            </a:xfrm>
            <a:prstGeom prst="straightConnector1">
              <a:avLst/>
            </a:prstGeom>
            <a:ln w="47625">
              <a:solidFill>
                <a:srgbClr val="00B050"/>
              </a:solidFill>
              <a:prstDash val="sysDash"/>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4" name="Straight Arrow Connector 73">
              <a:extLst>
                <a:ext uri="{FF2B5EF4-FFF2-40B4-BE49-F238E27FC236}">
                  <a16:creationId xmlns:a16="http://schemas.microsoft.com/office/drawing/2014/main" id="{AA511519-C5A2-5D49-A9A6-A13BA8EB64CD}"/>
                </a:ext>
              </a:extLst>
            </p:cNvPr>
            <p:cNvCxnSpPr>
              <a:cxnSpLocks/>
            </p:cNvCxnSpPr>
            <p:nvPr/>
          </p:nvCxnSpPr>
          <p:spPr>
            <a:xfrm>
              <a:off x="5957100" y="2594008"/>
              <a:ext cx="812219" cy="0"/>
            </a:xfrm>
            <a:prstGeom prst="straightConnector1">
              <a:avLst/>
            </a:prstGeom>
            <a:ln w="47625">
              <a:solidFill>
                <a:srgbClr val="00B050"/>
              </a:solidFill>
              <a:prstDash val="sysDash"/>
              <a:headEnd type="triangle"/>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1638677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F86CBFD5-1E6B-994E-86A1-31B48EFF2D94}"/>
              </a:ext>
            </a:extLst>
          </p:cNvPr>
          <p:cNvPicPr>
            <a:picLocks noChangeAspect="1"/>
          </p:cNvPicPr>
          <p:nvPr/>
        </p:nvPicPr>
        <p:blipFill>
          <a:blip r:embed="rId2"/>
          <a:stretch>
            <a:fillRect/>
          </a:stretch>
        </p:blipFill>
        <p:spPr>
          <a:xfrm>
            <a:off x="9244152" y="1161663"/>
            <a:ext cx="2340326" cy="2634676"/>
          </a:xfrm>
          <a:prstGeom prst="rect">
            <a:avLst/>
          </a:prstGeom>
        </p:spPr>
      </p:pic>
      <p:pic>
        <p:nvPicPr>
          <p:cNvPr id="11" name="Picture 10">
            <a:extLst>
              <a:ext uri="{FF2B5EF4-FFF2-40B4-BE49-F238E27FC236}">
                <a16:creationId xmlns:a16="http://schemas.microsoft.com/office/drawing/2014/main" id="{7D009A03-48C2-3D41-8CBC-B95435CCCB1D}"/>
              </a:ext>
            </a:extLst>
          </p:cNvPr>
          <p:cNvPicPr>
            <a:picLocks noChangeAspect="1"/>
          </p:cNvPicPr>
          <p:nvPr/>
        </p:nvPicPr>
        <p:blipFill>
          <a:blip r:embed="rId3"/>
          <a:stretch>
            <a:fillRect/>
          </a:stretch>
        </p:blipFill>
        <p:spPr>
          <a:xfrm>
            <a:off x="1002072" y="1369963"/>
            <a:ext cx="2343602" cy="2638365"/>
          </a:xfrm>
          <a:prstGeom prst="rect">
            <a:avLst/>
          </a:prstGeom>
        </p:spPr>
      </p:pic>
      <p:sp>
        <p:nvSpPr>
          <p:cNvPr id="12" name="TextBox 11">
            <a:extLst>
              <a:ext uri="{FF2B5EF4-FFF2-40B4-BE49-F238E27FC236}">
                <a16:creationId xmlns:a16="http://schemas.microsoft.com/office/drawing/2014/main" id="{C86DF976-EE33-0A4E-B83B-B1E9145A74AA}"/>
              </a:ext>
            </a:extLst>
          </p:cNvPr>
          <p:cNvSpPr txBox="1"/>
          <p:nvPr/>
        </p:nvSpPr>
        <p:spPr>
          <a:xfrm>
            <a:off x="849863" y="4408264"/>
            <a:ext cx="2267211" cy="1477328"/>
          </a:xfrm>
          <a:prstGeom prst="rect">
            <a:avLst/>
          </a:prstGeom>
          <a:noFill/>
        </p:spPr>
        <p:txBody>
          <a:bodyPr wrap="square" rtlCol="0">
            <a:spAutoFit/>
          </a:bodyPr>
          <a:lstStyle/>
          <a:p>
            <a:r>
              <a:rPr lang="en-US" i="1" dirty="0">
                <a:solidFill>
                  <a:schemeClr val="bg1"/>
                </a:solidFill>
              </a:rPr>
              <a:t>Each layer of pyramid changes dimensions that capture features of different sizes</a:t>
            </a:r>
          </a:p>
        </p:txBody>
      </p:sp>
      <p:sp>
        <p:nvSpPr>
          <p:cNvPr id="16" name="TextBox 15">
            <a:extLst>
              <a:ext uri="{FF2B5EF4-FFF2-40B4-BE49-F238E27FC236}">
                <a16:creationId xmlns:a16="http://schemas.microsoft.com/office/drawing/2014/main" id="{C24D3DB0-F0A4-EC46-BA39-930EE94D3DDD}"/>
              </a:ext>
            </a:extLst>
          </p:cNvPr>
          <p:cNvSpPr txBox="1"/>
          <p:nvPr/>
        </p:nvSpPr>
        <p:spPr>
          <a:xfrm>
            <a:off x="601887" y="539348"/>
            <a:ext cx="3228769" cy="523220"/>
          </a:xfrm>
          <a:prstGeom prst="rect">
            <a:avLst/>
          </a:prstGeom>
          <a:noFill/>
        </p:spPr>
        <p:txBody>
          <a:bodyPr wrap="none" rtlCol="0">
            <a:spAutoFit/>
          </a:bodyPr>
          <a:lstStyle/>
          <a:p>
            <a:r>
              <a:rPr lang="en-US" sz="2800" b="1" dirty="0">
                <a:solidFill>
                  <a:schemeClr val="bg2"/>
                </a:solidFill>
              </a:rPr>
              <a:t>Pyramid Structure</a:t>
            </a:r>
          </a:p>
        </p:txBody>
      </p:sp>
      <p:sp>
        <p:nvSpPr>
          <p:cNvPr id="17" name="TextBox 16">
            <a:extLst>
              <a:ext uri="{FF2B5EF4-FFF2-40B4-BE49-F238E27FC236}">
                <a16:creationId xmlns:a16="http://schemas.microsoft.com/office/drawing/2014/main" id="{E5AB65C4-ECE8-394B-AD70-8B268900448D}"/>
              </a:ext>
            </a:extLst>
          </p:cNvPr>
          <p:cNvSpPr txBox="1"/>
          <p:nvPr/>
        </p:nvSpPr>
        <p:spPr>
          <a:xfrm>
            <a:off x="3816013" y="1269032"/>
            <a:ext cx="2045055" cy="1846659"/>
          </a:xfrm>
          <a:prstGeom prst="rect">
            <a:avLst/>
          </a:prstGeom>
          <a:noFill/>
        </p:spPr>
        <p:txBody>
          <a:bodyPr wrap="square" rtlCol="0">
            <a:spAutoFit/>
          </a:bodyPr>
          <a:lstStyle/>
          <a:p>
            <a:r>
              <a:rPr lang="en-US" sz="2400" b="1" dirty="0">
                <a:solidFill>
                  <a:schemeClr val="bg1"/>
                </a:solidFill>
              </a:rPr>
              <a:t>Encoder</a:t>
            </a:r>
            <a:endParaRPr lang="en-US" b="1" dirty="0">
              <a:solidFill>
                <a:schemeClr val="bg1"/>
              </a:solidFill>
            </a:endParaRPr>
          </a:p>
          <a:p>
            <a:r>
              <a:rPr lang="en-US" dirty="0">
                <a:solidFill>
                  <a:schemeClr val="bg1"/>
                </a:solidFill>
              </a:rPr>
              <a:t>The encoder translates image into shapes sacrificing surface details</a:t>
            </a:r>
          </a:p>
        </p:txBody>
      </p:sp>
      <p:sp>
        <p:nvSpPr>
          <p:cNvPr id="18" name="TextBox 17">
            <a:extLst>
              <a:ext uri="{FF2B5EF4-FFF2-40B4-BE49-F238E27FC236}">
                <a16:creationId xmlns:a16="http://schemas.microsoft.com/office/drawing/2014/main" id="{51DC9E43-D649-7747-A52A-091A3B94D1B3}"/>
              </a:ext>
            </a:extLst>
          </p:cNvPr>
          <p:cNvSpPr txBox="1"/>
          <p:nvPr/>
        </p:nvSpPr>
        <p:spPr>
          <a:xfrm>
            <a:off x="6865489" y="1298797"/>
            <a:ext cx="2045055" cy="1846659"/>
          </a:xfrm>
          <a:prstGeom prst="rect">
            <a:avLst/>
          </a:prstGeom>
          <a:noFill/>
        </p:spPr>
        <p:txBody>
          <a:bodyPr wrap="square" rtlCol="0">
            <a:spAutoFit/>
          </a:bodyPr>
          <a:lstStyle/>
          <a:p>
            <a:r>
              <a:rPr lang="en-US" sz="2400" b="1" dirty="0">
                <a:solidFill>
                  <a:schemeClr val="bg1"/>
                </a:solidFill>
              </a:rPr>
              <a:t>Decoder</a:t>
            </a:r>
            <a:endParaRPr lang="en-US" b="1" dirty="0">
              <a:solidFill>
                <a:schemeClr val="bg1"/>
              </a:solidFill>
            </a:endParaRPr>
          </a:p>
          <a:p>
            <a:r>
              <a:rPr lang="en-US" dirty="0">
                <a:solidFill>
                  <a:schemeClr val="bg1"/>
                </a:solidFill>
              </a:rPr>
              <a:t>The decoder translates the encoded shapes into a viewable image</a:t>
            </a:r>
          </a:p>
        </p:txBody>
      </p:sp>
      <p:sp>
        <p:nvSpPr>
          <p:cNvPr id="26" name="TextBox 25">
            <a:extLst>
              <a:ext uri="{FF2B5EF4-FFF2-40B4-BE49-F238E27FC236}">
                <a16:creationId xmlns:a16="http://schemas.microsoft.com/office/drawing/2014/main" id="{E2D6C50C-3BB4-A94B-BB49-16312D74F31D}"/>
              </a:ext>
            </a:extLst>
          </p:cNvPr>
          <p:cNvSpPr txBox="1"/>
          <p:nvPr/>
        </p:nvSpPr>
        <p:spPr>
          <a:xfrm>
            <a:off x="8866834" y="4485338"/>
            <a:ext cx="2684121" cy="1754326"/>
          </a:xfrm>
          <a:prstGeom prst="rect">
            <a:avLst/>
          </a:prstGeom>
          <a:noFill/>
          <a:ln w="12700">
            <a:solidFill>
              <a:srgbClr val="00B050"/>
            </a:solidFill>
            <a:prstDash val="dash"/>
          </a:ln>
        </p:spPr>
        <p:txBody>
          <a:bodyPr wrap="square" rtlCol="0">
            <a:spAutoFit/>
          </a:bodyPr>
          <a:lstStyle/>
          <a:p>
            <a:r>
              <a:rPr lang="en-US" dirty="0">
                <a:solidFill>
                  <a:schemeClr val="bg1"/>
                </a:solidFill>
              </a:rPr>
              <a:t>Encoder shares shape information at different scales to improve masking of objects with varying sizes</a:t>
            </a:r>
          </a:p>
        </p:txBody>
      </p:sp>
      <p:sp>
        <p:nvSpPr>
          <p:cNvPr id="27" name="Bent-Up Arrow 26">
            <a:extLst>
              <a:ext uri="{FF2B5EF4-FFF2-40B4-BE49-F238E27FC236}">
                <a16:creationId xmlns:a16="http://schemas.microsoft.com/office/drawing/2014/main" id="{05AF1953-27A5-C643-B83E-FF1F6085ABFE}"/>
              </a:ext>
            </a:extLst>
          </p:cNvPr>
          <p:cNvSpPr/>
          <p:nvPr/>
        </p:nvSpPr>
        <p:spPr>
          <a:xfrm rot="10800000" flipH="1">
            <a:off x="3546509" y="3289091"/>
            <a:ext cx="792480" cy="581298"/>
          </a:xfrm>
          <a:prstGeom prst="bentUp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Bent-Up Arrow 27">
            <a:extLst>
              <a:ext uri="{FF2B5EF4-FFF2-40B4-BE49-F238E27FC236}">
                <a16:creationId xmlns:a16="http://schemas.microsoft.com/office/drawing/2014/main" id="{47BAFB59-4263-C34D-AC1C-358F2A5FC00A}"/>
              </a:ext>
            </a:extLst>
          </p:cNvPr>
          <p:cNvSpPr/>
          <p:nvPr/>
        </p:nvSpPr>
        <p:spPr>
          <a:xfrm rot="5400000" flipH="1">
            <a:off x="8414565" y="3089156"/>
            <a:ext cx="581299" cy="792480"/>
          </a:xfrm>
          <a:prstGeom prst="bentUp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2" name="Group 31">
            <a:extLst>
              <a:ext uri="{FF2B5EF4-FFF2-40B4-BE49-F238E27FC236}">
                <a16:creationId xmlns:a16="http://schemas.microsoft.com/office/drawing/2014/main" id="{262E816C-DC77-FB40-815C-9FEA55AB4AF3}"/>
              </a:ext>
            </a:extLst>
          </p:cNvPr>
          <p:cNvGrpSpPr/>
          <p:nvPr/>
        </p:nvGrpSpPr>
        <p:grpSpPr>
          <a:xfrm>
            <a:off x="4078198" y="3800622"/>
            <a:ext cx="4131920" cy="2384824"/>
            <a:chOff x="3899467" y="1865625"/>
            <a:chExt cx="4988711" cy="2879339"/>
          </a:xfrm>
        </p:grpSpPr>
        <p:sp>
          <p:nvSpPr>
            <p:cNvPr id="33" name="Cube 32">
              <a:extLst>
                <a:ext uri="{FF2B5EF4-FFF2-40B4-BE49-F238E27FC236}">
                  <a16:creationId xmlns:a16="http://schemas.microsoft.com/office/drawing/2014/main" id="{6A49DF4C-1134-D84A-9CB5-6EE708F74CA1}"/>
                </a:ext>
              </a:extLst>
            </p:cNvPr>
            <p:cNvSpPr/>
            <p:nvPr/>
          </p:nvSpPr>
          <p:spPr>
            <a:xfrm>
              <a:off x="4614773" y="3198822"/>
              <a:ext cx="786067" cy="1161158"/>
            </a:xfrm>
            <a:prstGeom prst="cube">
              <a:avLst>
                <a:gd name="adj" fmla="val 43863"/>
              </a:avLst>
            </a:prstGeom>
            <a:solidFill>
              <a:srgbClr val="D883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Cube 33">
              <a:extLst>
                <a:ext uri="{FF2B5EF4-FFF2-40B4-BE49-F238E27FC236}">
                  <a16:creationId xmlns:a16="http://schemas.microsoft.com/office/drawing/2014/main" id="{F0287172-3218-064C-B279-00A3078EEB69}"/>
                </a:ext>
              </a:extLst>
            </p:cNvPr>
            <p:cNvSpPr/>
            <p:nvPr/>
          </p:nvSpPr>
          <p:spPr>
            <a:xfrm>
              <a:off x="4379204" y="2594008"/>
              <a:ext cx="1257204" cy="852944"/>
            </a:xfrm>
            <a:prstGeom prst="cube">
              <a:avLst>
                <a:gd name="adj" fmla="val 43863"/>
              </a:avLst>
            </a:prstGeom>
            <a:solidFill>
              <a:srgbClr val="749ED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Cube 34">
              <a:extLst>
                <a:ext uri="{FF2B5EF4-FFF2-40B4-BE49-F238E27FC236}">
                  <a16:creationId xmlns:a16="http://schemas.microsoft.com/office/drawing/2014/main" id="{61BA8B45-3962-F446-8E80-05C54F82DCE5}"/>
                </a:ext>
              </a:extLst>
            </p:cNvPr>
            <p:cNvSpPr/>
            <p:nvPr/>
          </p:nvSpPr>
          <p:spPr>
            <a:xfrm>
              <a:off x="4156782" y="2308965"/>
              <a:ext cx="1702048" cy="570087"/>
            </a:xfrm>
            <a:prstGeom prst="cube">
              <a:avLst>
                <a:gd name="adj" fmla="val 43863"/>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35">
              <a:extLst>
                <a:ext uri="{FF2B5EF4-FFF2-40B4-BE49-F238E27FC236}">
                  <a16:creationId xmlns:a16="http://schemas.microsoft.com/office/drawing/2014/main" id="{314DE963-079F-8040-BF1E-BD648E8BE83C}"/>
                </a:ext>
              </a:extLst>
            </p:cNvPr>
            <p:cNvSpPr/>
            <p:nvPr/>
          </p:nvSpPr>
          <p:spPr>
            <a:xfrm rot="20067578" flipH="1">
              <a:off x="7131092" y="4546207"/>
              <a:ext cx="626427" cy="91308"/>
            </a:xfrm>
            <a:custGeom>
              <a:avLst/>
              <a:gdLst>
                <a:gd name="connsiteX0" fmla="*/ 0 w 3056351"/>
                <a:gd name="connsiteY0" fmla="*/ 50104 h 451184"/>
                <a:gd name="connsiteX1" fmla="*/ 1528176 w 3056351"/>
                <a:gd name="connsiteY1" fmla="*/ 450937 h 451184"/>
                <a:gd name="connsiteX2" fmla="*/ 3056351 w 3056351"/>
                <a:gd name="connsiteY2" fmla="*/ 0 h 451184"/>
              </a:gdLst>
              <a:ahLst/>
              <a:cxnLst>
                <a:cxn ang="0">
                  <a:pos x="connsiteX0" y="connsiteY0"/>
                </a:cxn>
                <a:cxn ang="0">
                  <a:pos x="connsiteX1" y="connsiteY1"/>
                </a:cxn>
                <a:cxn ang="0">
                  <a:pos x="connsiteX2" y="connsiteY2"/>
                </a:cxn>
              </a:cxnLst>
              <a:rect l="l" t="t" r="r" b="b"/>
              <a:pathLst>
                <a:path w="3056351" h="451184">
                  <a:moveTo>
                    <a:pt x="0" y="50104"/>
                  </a:moveTo>
                  <a:cubicBezTo>
                    <a:pt x="509392" y="254696"/>
                    <a:pt x="1018784" y="459288"/>
                    <a:pt x="1528176" y="450937"/>
                  </a:cubicBezTo>
                  <a:cubicBezTo>
                    <a:pt x="2037568" y="442586"/>
                    <a:pt x="2546959" y="221293"/>
                    <a:pt x="3056351" y="0"/>
                  </a:cubicBezTo>
                </a:path>
              </a:pathLst>
            </a:custGeom>
            <a:noFill/>
            <a:ln w="25400">
              <a:headEnd type="triangle" w="lg" len="lg"/>
              <a:tailEnd type="none" w="lg"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sp>
          <p:nvSpPr>
            <p:cNvPr id="37" name="Freeform 36">
              <a:extLst>
                <a:ext uri="{FF2B5EF4-FFF2-40B4-BE49-F238E27FC236}">
                  <a16:creationId xmlns:a16="http://schemas.microsoft.com/office/drawing/2014/main" id="{F2BD8EA1-7C64-7742-AD1E-CC23DE4399D6}"/>
                </a:ext>
              </a:extLst>
            </p:cNvPr>
            <p:cNvSpPr/>
            <p:nvPr/>
          </p:nvSpPr>
          <p:spPr>
            <a:xfrm rot="1532422">
              <a:off x="4682091" y="4546208"/>
              <a:ext cx="626427" cy="91308"/>
            </a:xfrm>
            <a:custGeom>
              <a:avLst/>
              <a:gdLst>
                <a:gd name="connsiteX0" fmla="*/ 0 w 3056351"/>
                <a:gd name="connsiteY0" fmla="*/ 50104 h 451184"/>
                <a:gd name="connsiteX1" fmla="*/ 1528176 w 3056351"/>
                <a:gd name="connsiteY1" fmla="*/ 450937 h 451184"/>
                <a:gd name="connsiteX2" fmla="*/ 3056351 w 3056351"/>
                <a:gd name="connsiteY2" fmla="*/ 0 h 451184"/>
              </a:gdLst>
              <a:ahLst/>
              <a:cxnLst>
                <a:cxn ang="0">
                  <a:pos x="connsiteX0" y="connsiteY0"/>
                </a:cxn>
                <a:cxn ang="0">
                  <a:pos x="connsiteX1" y="connsiteY1"/>
                </a:cxn>
                <a:cxn ang="0">
                  <a:pos x="connsiteX2" y="connsiteY2"/>
                </a:cxn>
              </a:cxnLst>
              <a:rect l="l" t="t" r="r" b="b"/>
              <a:pathLst>
                <a:path w="3056351" h="451184">
                  <a:moveTo>
                    <a:pt x="0" y="50104"/>
                  </a:moveTo>
                  <a:cubicBezTo>
                    <a:pt x="509392" y="254696"/>
                    <a:pt x="1018784" y="459288"/>
                    <a:pt x="1528176" y="450937"/>
                  </a:cubicBezTo>
                  <a:cubicBezTo>
                    <a:pt x="2037568" y="442586"/>
                    <a:pt x="2546959" y="221293"/>
                    <a:pt x="3056351" y="0"/>
                  </a:cubicBezTo>
                </a:path>
              </a:pathLst>
            </a:custGeom>
            <a:noFill/>
            <a:ln w="25400">
              <a:headEnd type="none" w="lg" len="lg"/>
              <a:tailEnd type="triangle"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t>`</a:t>
              </a:r>
            </a:p>
          </p:txBody>
        </p:sp>
        <p:sp>
          <p:nvSpPr>
            <p:cNvPr id="38" name="Cube 37">
              <a:extLst>
                <a:ext uri="{FF2B5EF4-FFF2-40B4-BE49-F238E27FC236}">
                  <a16:creationId xmlns:a16="http://schemas.microsoft.com/office/drawing/2014/main" id="{4E493DCB-EDDE-F647-A8CD-E8AF823B3E30}"/>
                </a:ext>
              </a:extLst>
            </p:cNvPr>
            <p:cNvSpPr/>
            <p:nvPr/>
          </p:nvSpPr>
          <p:spPr>
            <a:xfrm>
              <a:off x="3899467" y="1865625"/>
              <a:ext cx="2216679" cy="570087"/>
            </a:xfrm>
            <a:prstGeom prst="cube">
              <a:avLst>
                <a:gd name="adj" fmla="val 74208"/>
              </a:avLst>
            </a:prstGeom>
            <a:blipFill>
              <a:blip r:embed="rId4"/>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Cube 38">
              <a:extLst>
                <a:ext uri="{FF2B5EF4-FFF2-40B4-BE49-F238E27FC236}">
                  <a16:creationId xmlns:a16="http://schemas.microsoft.com/office/drawing/2014/main" id="{888A9B79-461F-0844-B142-E65D610DA0DD}"/>
                </a:ext>
              </a:extLst>
            </p:cNvPr>
            <p:cNvSpPr/>
            <p:nvPr/>
          </p:nvSpPr>
          <p:spPr>
            <a:xfrm>
              <a:off x="5435932" y="4359980"/>
              <a:ext cx="1707915" cy="381106"/>
            </a:xfrm>
            <a:prstGeom prst="cube">
              <a:avLst>
                <a:gd name="adj" fmla="val 43863"/>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Cube 39">
              <a:extLst>
                <a:ext uri="{FF2B5EF4-FFF2-40B4-BE49-F238E27FC236}">
                  <a16:creationId xmlns:a16="http://schemas.microsoft.com/office/drawing/2014/main" id="{8C0A050D-E3F7-4A4B-928E-AADB7384B01C}"/>
                </a:ext>
              </a:extLst>
            </p:cNvPr>
            <p:cNvSpPr/>
            <p:nvPr/>
          </p:nvSpPr>
          <p:spPr>
            <a:xfrm>
              <a:off x="7386805" y="3198822"/>
              <a:ext cx="786067" cy="1161158"/>
            </a:xfrm>
            <a:prstGeom prst="cube">
              <a:avLst>
                <a:gd name="adj" fmla="val 43863"/>
              </a:avLst>
            </a:prstGeom>
            <a:solidFill>
              <a:srgbClr val="D883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Cube 40">
              <a:extLst>
                <a:ext uri="{FF2B5EF4-FFF2-40B4-BE49-F238E27FC236}">
                  <a16:creationId xmlns:a16="http://schemas.microsoft.com/office/drawing/2014/main" id="{BE896646-E38A-0945-B6D0-CDC5FAB20454}"/>
                </a:ext>
              </a:extLst>
            </p:cNvPr>
            <p:cNvSpPr/>
            <p:nvPr/>
          </p:nvSpPr>
          <p:spPr>
            <a:xfrm>
              <a:off x="7151236" y="2594008"/>
              <a:ext cx="1257204" cy="852944"/>
            </a:xfrm>
            <a:prstGeom prst="cube">
              <a:avLst>
                <a:gd name="adj" fmla="val 43863"/>
              </a:avLst>
            </a:prstGeom>
            <a:solidFill>
              <a:srgbClr val="749ED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Cube 41">
              <a:extLst>
                <a:ext uri="{FF2B5EF4-FFF2-40B4-BE49-F238E27FC236}">
                  <a16:creationId xmlns:a16="http://schemas.microsoft.com/office/drawing/2014/main" id="{97D7742A-347D-E24C-B010-D7AE42B58F82}"/>
                </a:ext>
              </a:extLst>
            </p:cNvPr>
            <p:cNvSpPr/>
            <p:nvPr/>
          </p:nvSpPr>
          <p:spPr>
            <a:xfrm>
              <a:off x="6928814" y="2308965"/>
              <a:ext cx="1702048" cy="570087"/>
            </a:xfrm>
            <a:prstGeom prst="cube">
              <a:avLst>
                <a:gd name="adj" fmla="val 43863"/>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Cube 42">
              <a:extLst>
                <a:ext uri="{FF2B5EF4-FFF2-40B4-BE49-F238E27FC236}">
                  <a16:creationId xmlns:a16="http://schemas.microsoft.com/office/drawing/2014/main" id="{09DF815B-E88A-A148-8173-77868ED5265F}"/>
                </a:ext>
              </a:extLst>
            </p:cNvPr>
            <p:cNvSpPr/>
            <p:nvPr/>
          </p:nvSpPr>
          <p:spPr>
            <a:xfrm>
              <a:off x="6671499" y="1865625"/>
              <a:ext cx="2216679" cy="570087"/>
            </a:xfrm>
            <a:prstGeom prst="cube">
              <a:avLst>
                <a:gd name="adj" fmla="val 74208"/>
              </a:avLst>
            </a:prstGeom>
            <a:blipFill>
              <a:blip r:embed="rId5"/>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TextBox 43">
              <a:extLst>
                <a:ext uri="{FF2B5EF4-FFF2-40B4-BE49-F238E27FC236}">
                  <a16:creationId xmlns:a16="http://schemas.microsoft.com/office/drawing/2014/main" id="{D0C7F567-12B4-AE46-BF4A-C28B3DF4C22D}"/>
                </a:ext>
              </a:extLst>
            </p:cNvPr>
            <p:cNvSpPr txBox="1"/>
            <p:nvPr/>
          </p:nvSpPr>
          <p:spPr>
            <a:xfrm>
              <a:off x="5594473" y="4375632"/>
              <a:ext cx="1250663" cy="369332"/>
            </a:xfrm>
            <a:prstGeom prst="rect">
              <a:avLst/>
            </a:prstGeom>
            <a:noFill/>
          </p:spPr>
          <p:txBody>
            <a:bodyPr wrap="none" rtlCol="0">
              <a:spAutoFit/>
            </a:bodyPr>
            <a:lstStyle/>
            <a:p>
              <a:r>
                <a:rPr lang="en-US" dirty="0"/>
                <a:t>Encoding</a:t>
              </a:r>
            </a:p>
          </p:txBody>
        </p:sp>
        <p:cxnSp>
          <p:nvCxnSpPr>
            <p:cNvPr id="45" name="Straight Arrow Connector 44">
              <a:extLst>
                <a:ext uri="{FF2B5EF4-FFF2-40B4-BE49-F238E27FC236}">
                  <a16:creationId xmlns:a16="http://schemas.microsoft.com/office/drawing/2014/main" id="{F5102D9C-8F5D-9F4F-932E-BC8EBB5CDFCB}"/>
                </a:ext>
              </a:extLst>
            </p:cNvPr>
            <p:cNvCxnSpPr>
              <a:cxnSpLocks/>
            </p:cNvCxnSpPr>
            <p:nvPr/>
          </p:nvCxnSpPr>
          <p:spPr>
            <a:xfrm>
              <a:off x="5435932" y="3855309"/>
              <a:ext cx="1854554" cy="0"/>
            </a:xfrm>
            <a:prstGeom prst="straightConnector1">
              <a:avLst/>
            </a:prstGeom>
            <a:ln w="47625">
              <a:solidFill>
                <a:srgbClr val="00B050"/>
              </a:solidFill>
              <a:prstDash val="sysDash"/>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2CFA685B-5350-9947-8918-E1429773DA54}"/>
                </a:ext>
              </a:extLst>
            </p:cNvPr>
            <p:cNvCxnSpPr/>
            <p:nvPr/>
          </p:nvCxnSpPr>
          <p:spPr>
            <a:xfrm>
              <a:off x="5717006" y="3198822"/>
              <a:ext cx="1292406" cy="0"/>
            </a:xfrm>
            <a:prstGeom prst="straightConnector1">
              <a:avLst/>
            </a:prstGeom>
            <a:ln w="47625">
              <a:solidFill>
                <a:srgbClr val="00B050"/>
              </a:solidFill>
              <a:prstDash val="sysDash"/>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915043F0-D5AC-9848-A842-13D3071670BA}"/>
                </a:ext>
              </a:extLst>
            </p:cNvPr>
            <p:cNvCxnSpPr>
              <a:cxnSpLocks/>
            </p:cNvCxnSpPr>
            <p:nvPr/>
          </p:nvCxnSpPr>
          <p:spPr>
            <a:xfrm>
              <a:off x="5957100" y="2594008"/>
              <a:ext cx="812219" cy="0"/>
            </a:xfrm>
            <a:prstGeom prst="straightConnector1">
              <a:avLst/>
            </a:prstGeom>
            <a:ln w="47625">
              <a:solidFill>
                <a:srgbClr val="00B050"/>
              </a:solidFill>
              <a:prstDash val="sysDash"/>
              <a:headEnd type="triangle"/>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3932248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79F7BBCC-3477-C645-9D6C-7BE9C4C7894E}"/>
              </a:ext>
            </a:extLst>
          </p:cNvPr>
          <p:cNvPicPr>
            <a:picLocks noChangeAspect="1"/>
          </p:cNvPicPr>
          <p:nvPr/>
        </p:nvPicPr>
        <p:blipFill>
          <a:blip r:embed="rId2"/>
          <a:stretch>
            <a:fillRect/>
          </a:stretch>
        </p:blipFill>
        <p:spPr>
          <a:xfrm>
            <a:off x="8351684" y="2919996"/>
            <a:ext cx="3383955" cy="3411864"/>
          </a:xfrm>
          <a:prstGeom prst="rect">
            <a:avLst/>
          </a:prstGeom>
        </p:spPr>
      </p:pic>
      <p:grpSp>
        <p:nvGrpSpPr>
          <p:cNvPr id="17" name="Group 16">
            <a:extLst>
              <a:ext uri="{FF2B5EF4-FFF2-40B4-BE49-F238E27FC236}">
                <a16:creationId xmlns:a16="http://schemas.microsoft.com/office/drawing/2014/main" id="{5D6E0F2E-DA56-D046-8744-D505A09F70AB}"/>
              </a:ext>
            </a:extLst>
          </p:cNvPr>
          <p:cNvGrpSpPr/>
          <p:nvPr/>
        </p:nvGrpSpPr>
        <p:grpSpPr>
          <a:xfrm>
            <a:off x="568857" y="1161491"/>
            <a:ext cx="8207401" cy="2829791"/>
            <a:chOff x="601887" y="1490060"/>
            <a:chExt cx="10755683" cy="3708400"/>
          </a:xfrm>
        </p:grpSpPr>
        <p:pic>
          <p:nvPicPr>
            <p:cNvPr id="18" name="Picture 17">
              <a:extLst>
                <a:ext uri="{FF2B5EF4-FFF2-40B4-BE49-F238E27FC236}">
                  <a16:creationId xmlns:a16="http://schemas.microsoft.com/office/drawing/2014/main" id="{BF3FAAAA-C5B9-2A4A-AE25-347F1B17A751}"/>
                </a:ext>
              </a:extLst>
            </p:cNvPr>
            <p:cNvPicPr>
              <a:picLocks noChangeAspect="1"/>
            </p:cNvPicPr>
            <p:nvPr/>
          </p:nvPicPr>
          <p:blipFill>
            <a:blip r:embed="rId3"/>
            <a:stretch>
              <a:fillRect/>
            </a:stretch>
          </p:blipFill>
          <p:spPr>
            <a:xfrm>
              <a:off x="601887" y="1490060"/>
              <a:ext cx="10731500" cy="3708400"/>
            </a:xfrm>
            <a:prstGeom prst="rect">
              <a:avLst/>
            </a:prstGeom>
            <a:noFill/>
          </p:spPr>
        </p:pic>
        <p:sp>
          <p:nvSpPr>
            <p:cNvPr id="19" name="TextBox 18">
              <a:extLst>
                <a:ext uri="{FF2B5EF4-FFF2-40B4-BE49-F238E27FC236}">
                  <a16:creationId xmlns:a16="http://schemas.microsoft.com/office/drawing/2014/main" id="{64124E91-AC21-4848-BC80-8BD4A7A22DFA}"/>
                </a:ext>
              </a:extLst>
            </p:cNvPr>
            <p:cNvSpPr txBox="1"/>
            <p:nvPr/>
          </p:nvSpPr>
          <p:spPr>
            <a:xfrm>
              <a:off x="790832" y="1585788"/>
              <a:ext cx="1527639" cy="363003"/>
            </a:xfrm>
            <a:prstGeom prst="rect">
              <a:avLst/>
            </a:prstGeom>
            <a:noFill/>
          </p:spPr>
          <p:txBody>
            <a:bodyPr wrap="none" rtlCol="0">
              <a:spAutoFit/>
            </a:bodyPr>
            <a:lstStyle/>
            <a:p>
              <a:r>
                <a:rPr lang="en-US" sz="1200" b="1" dirty="0">
                  <a:solidFill>
                    <a:schemeClr val="bg1"/>
                  </a:solidFill>
                </a:rPr>
                <a:t>Faster R-CNN</a:t>
              </a:r>
            </a:p>
          </p:txBody>
        </p:sp>
        <p:sp>
          <p:nvSpPr>
            <p:cNvPr id="20" name="TextBox 19">
              <a:extLst>
                <a:ext uri="{FF2B5EF4-FFF2-40B4-BE49-F238E27FC236}">
                  <a16:creationId xmlns:a16="http://schemas.microsoft.com/office/drawing/2014/main" id="{F1D58CA4-3583-544B-A162-F2848EEC8AD7}"/>
                </a:ext>
              </a:extLst>
            </p:cNvPr>
            <p:cNvSpPr txBox="1"/>
            <p:nvPr/>
          </p:nvSpPr>
          <p:spPr>
            <a:xfrm>
              <a:off x="9651575" y="4935442"/>
              <a:ext cx="1233119" cy="242002"/>
            </a:xfrm>
            <a:prstGeom prst="rect">
              <a:avLst/>
            </a:prstGeom>
            <a:solidFill>
              <a:schemeClr val="tx1"/>
            </a:solidFill>
          </p:spPr>
          <p:txBody>
            <a:bodyPr wrap="none" lIns="0" tIns="0" rIns="0" bIns="0" rtlCol="0">
              <a:spAutoFit/>
            </a:bodyPr>
            <a:lstStyle/>
            <a:p>
              <a:r>
                <a:rPr lang="en-US" sz="1200" b="1" dirty="0">
                  <a:solidFill>
                    <a:schemeClr val="bg1"/>
                  </a:solidFill>
                </a:rPr>
                <a:t>Mask R-CNN</a:t>
              </a:r>
            </a:p>
          </p:txBody>
        </p:sp>
        <p:sp>
          <p:nvSpPr>
            <p:cNvPr id="21" name="TextBox 20">
              <a:extLst>
                <a:ext uri="{FF2B5EF4-FFF2-40B4-BE49-F238E27FC236}">
                  <a16:creationId xmlns:a16="http://schemas.microsoft.com/office/drawing/2014/main" id="{B15DCC95-DB55-E645-BFDD-A5E4583A83C9}"/>
                </a:ext>
              </a:extLst>
            </p:cNvPr>
            <p:cNvSpPr txBox="1"/>
            <p:nvPr/>
          </p:nvSpPr>
          <p:spPr>
            <a:xfrm>
              <a:off x="9468610" y="2223100"/>
              <a:ext cx="1888960" cy="282336"/>
            </a:xfrm>
            <a:prstGeom prst="rect">
              <a:avLst/>
            </a:prstGeom>
            <a:noFill/>
          </p:spPr>
          <p:txBody>
            <a:bodyPr wrap="none" rtlCol="0">
              <a:spAutoFit/>
            </a:bodyPr>
            <a:lstStyle/>
            <a:p>
              <a:r>
                <a:rPr lang="en-US" sz="800" dirty="0">
                  <a:solidFill>
                    <a:schemeClr val="tx2">
                      <a:lumMod val="25000"/>
                    </a:schemeClr>
                  </a:solidFill>
                </a:rPr>
                <a:t>Object Detection Branch</a:t>
              </a:r>
            </a:p>
          </p:txBody>
        </p:sp>
        <p:sp>
          <p:nvSpPr>
            <p:cNvPr id="22" name="TextBox 21">
              <a:extLst>
                <a:ext uri="{FF2B5EF4-FFF2-40B4-BE49-F238E27FC236}">
                  <a16:creationId xmlns:a16="http://schemas.microsoft.com/office/drawing/2014/main" id="{51767AE4-5C77-4E4C-B775-923A12DEE7A1}"/>
                </a:ext>
              </a:extLst>
            </p:cNvPr>
            <p:cNvSpPr txBox="1"/>
            <p:nvPr/>
          </p:nvSpPr>
          <p:spPr>
            <a:xfrm>
              <a:off x="9611735" y="3730081"/>
              <a:ext cx="1664185" cy="282336"/>
            </a:xfrm>
            <a:prstGeom prst="rect">
              <a:avLst/>
            </a:prstGeom>
            <a:noFill/>
          </p:spPr>
          <p:txBody>
            <a:bodyPr wrap="none" rtlCol="0">
              <a:spAutoFit/>
            </a:bodyPr>
            <a:lstStyle/>
            <a:p>
              <a:r>
                <a:rPr lang="en-US" sz="800" dirty="0">
                  <a:solidFill>
                    <a:schemeClr val="tx2">
                      <a:lumMod val="25000"/>
                    </a:schemeClr>
                  </a:solidFill>
                </a:rPr>
                <a:t>Segmentation Branch</a:t>
              </a:r>
            </a:p>
          </p:txBody>
        </p:sp>
        <p:sp>
          <p:nvSpPr>
            <p:cNvPr id="23" name="Rectangle 22">
              <a:extLst>
                <a:ext uri="{FF2B5EF4-FFF2-40B4-BE49-F238E27FC236}">
                  <a16:creationId xmlns:a16="http://schemas.microsoft.com/office/drawing/2014/main" id="{2D0978DE-B08A-C745-804B-26D3C603CCA2}"/>
                </a:ext>
              </a:extLst>
            </p:cNvPr>
            <p:cNvSpPr/>
            <p:nvPr/>
          </p:nvSpPr>
          <p:spPr>
            <a:xfrm>
              <a:off x="9413501" y="2477016"/>
              <a:ext cx="1839951" cy="1209968"/>
            </a:xfrm>
            <a:prstGeom prst="rect">
              <a:avLst/>
            </a:prstGeom>
            <a:noFill/>
            <a:ln>
              <a:solidFill>
                <a:schemeClr val="bg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a:extLst>
                <a:ext uri="{FF2B5EF4-FFF2-40B4-BE49-F238E27FC236}">
                  <a16:creationId xmlns:a16="http://schemas.microsoft.com/office/drawing/2014/main" id="{012AFFA2-2D78-7B47-8027-48CB60449B02}"/>
                </a:ext>
              </a:extLst>
            </p:cNvPr>
            <p:cNvSpPr/>
            <p:nvPr/>
          </p:nvSpPr>
          <p:spPr>
            <a:xfrm>
              <a:off x="7969718" y="2242686"/>
              <a:ext cx="3378467" cy="2954956"/>
            </a:xfrm>
            <a:custGeom>
              <a:avLst/>
              <a:gdLst>
                <a:gd name="connsiteX0" fmla="*/ 3359217 w 3378467"/>
                <a:gd name="connsiteY0" fmla="*/ 2945331 h 2954956"/>
                <a:gd name="connsiteX1" fmla="*/ 0 w 3378467"/>
                <a:gd name="connsiteY1" fmla="*/ 2945331 h 2954956"/>
                <a:gd name="connsiteX2" fmla="*/ 0 w 3378467"/>
                <a:gd name="connsiteY2" fmla="*/ 0 h 2954956"/>
                <a:gd name="connsiteX3" fmla="*/ 1395663 w 3378467"/>
                <a:gd name="connsiteY3" fmla="*/ 0 h 2954956"/>
                <a:gd name="connsiteX4" fmla="*/ 1395663 w 3378467"/>
                <a:gd name="connsiteY4" fmla="*/ 1530417 h 2954956"/>
                <a:gd name="connsiteX5" fmla="*/ 1607419 w 3378467"/>
                <a:gd name="connsiteY5" fmla="*/ 1530417 h 2954956"/>
                <a:gd name="connsiteX6" fmla="*/ 3378467 w 3378467"/>
                <a:gd name="connsiteY6" fmla="*/ 1530417 h 2954956"/>
                <a:gd name="connsiteX7" fmla="*/ 3378467 w 3378467"/>
                <a:gd name="connsiteY7" fmla="*/ 2954956 h 2954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78467" h="2954956">
                  <a:moveTo>
                    <a:pt x="3359217" y="2945331"/>
                  </a:moveTo>
                  <a:lnTo>
                    <a:pt x="0" y="2945331"/>
                  </a:lnTo>
                  <a:lnTo>
                    <a:pt x="0" y="0"/>
                  </a:lnTo>
                  <a:lnTo>
                    <a:pt x="1395663" y="0"/>
                  </a:lnTo>
                  <a:lnTo>
                    <a:pt x="1395663" y="1530417"/>
                  </a:lnTo>
                  <a:lnTo>
                    <a:pt x="1607419" y="1530417"/>
                  </a:lnTo>
                  <a:lnTo>
                    <a:pt x="3378467" y="1530417"/>
                  </a:lnTo>
                  <a:lnTo>
                    <a:pt x="3378467" y="2954956"/>
                  </a:lnTo>
                </a:path>
              </a:pathLst>
            </a:cu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32">
              <a:extLst>
                <a:ext uri="{FF2B5EF4-FFF2-40B4-BE49-F238E27FC236}">
                  <a16:creationId xmlns:a16="http://schemas.microsoft.com/office/drawing/2014/main" id="{43E35B56-9032-5E4E-A204-D3ACB84506F8}"/>
                </a:ext>
              </a:extLst>
            </p:cNvPr>
            <p:cNvSpPr/>
            <p:nvPr/>
          </p:nvSpPr>
          <p:spPr>
            <a:xfrm>
              <a:off x="606392" y="1491916"/>
              <a:ext cx="10732168" cy="3705726"/>
            </a:xfrm>
            <a:custGeom>
              <a:avLst/>
              <a:gdLst>
                <a:gd name="connsiteX0" fmla="*/ 0 w 10732168"/>
                <a:gd name="connsiteY0" fmla="*/ 0 h 3705726"/>
                <a:gd name="connsiteX1" fmla="*/ 10732168 w 10732168"/>
                <a:gd name="connsiteY1" fmla="*/ 0 h 3705726"/>
                <a:gd name="connsiteX2" fmla="*/ 10732168 w 10732168"/>
                <a:gd name="connsiteY2" fmla="*/ 2261937 h 3705726"/>
                <a:gd name="connsiteX3" fmla="*/ 8807115 w 10732168"/>
                <a:gd name="connsiteY3" fmla="*/ 2261937 h 3705726"/>
                <a:gd name="connsiteX4" fmla="*/ 8807115 w 10732168"/>
                <a:gd name="connsiteY4" fmla="*/ 702644 h 3705726"/>
                <a:gd name="connsiteX5" fmla="*/ 7324825 w 10732168"/>
                <a:gd name="connsiteY5" fmla="*/ 702644 h 3705726"/>
                <a:gd name="connsiteX6" fmla="*/ 7324825 w 10732168"/>
                <a:gd name="connsiteY6" fmla="*/ 3705726 h 3705726"/>
                <a:gd name="connsiteX7" fmla="*/ 9625 w 10732168"/>
                <a:gd name="connsiteY7" fmla="*/ 3705726 h 3705726"/>
                <a:gd name="connsiteX8" fmla="*/ 0 w 10732168"/>
                <a:gd name="connsiteY8" fmla="*/ 0 h 3705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32168" h="3705726">
                  <a:moveTo>
                    <a:pt x="0" y="0"/>
                  </a:moveTo>
                  <a:lnTo>
                    <a:pt x="10732168" y="0"/>
                  </a:lnTo>
                  <a:lnTo>
                    <a:pt x="10732168" y="2261937"/>
                  </a:lnTo>
                  <a:lnTo>
                    <a:pt x="8807115" y="2261937"/>
                  </a:lnTo>
                  <a:lnTo>
                    <a:pt x="8807115" y="702644"/>
                  </a:lnTo>
                  <a:lnTo>
                    <a:pt x="7324825" y="702644"/>
                  </a:lnTo>
                  <a:lnTo>
                    <a:pt x="7324825" y="3705726"/>
                  </a:lnTo>
                  <a:lnTo>
                    <a:pt x="9625" y="3705726"/>
                  </a:lnTo>
                  <a:cubicBezTo>
                    <a:pt x="6417" y="2470484"/>
                    <a:pt x="3208" y="1235242"/>
                    <a:pt x="0" y="0"/>
                  </a:cubicBezTo>
                  <a:close/>
                </a:path>
              </a:pathLst>
            </a:cu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extBox 1">
            <a:extLst>
              <a:ext uri="{FF2B5EF4-FFF2-40B4-BE49-F238E27FC236}">
                <a16:creationId xmlns:a16="http://schemas.microsoft.com/office/drawing/2014/main" id="{284F0CC7-6F81-7F4F-B004-206F6895E467}"/>
              </a:ext>
            </a:extLst>
          </p:cNvPr>
          <p:cNvSpPr txBox="1"/>
          <p:nvPr/>
        </p:nvSpPr>
        <p:spPr>
          <a:xfrm>
            <a:off x="601887" y="539348"/>
            <a:ext cx="8167621" cy="523220"/>
          </a:xfrm>
          <a:prstGeom prst="rect">
            <a:avLst/>
          </a:prstGeom>
          <a:noFill/>
        </p:spPr>
        <p:txBody>
          <a:bodyPr wrap="none" rtlCol="0">
            <a:spAutoFit/>
          </a:bodyPr>
          <a:lstStyle/>
          <a:p>
            <a:r>
              <a:rPr lang="en-US" sz="2800" b="1" dirty="0">
                <a:solidFill>
                  <a:schemeClr val="bg2"/>
                </a:solidFill>
              </a:rPr>
              <a:t>Mask R-CNN – RPN – Region Proposal Network</a:t>
            </a:r>
          </a:p>
        </p:txBody>
      </p:sp>
      <p:sp>
        <p:nvSpPr>
          <p:cNvPr id="9" name="TextBox 8">
            <a:extLst>
              <a:ext uri="{FF2B5EF4-FFF2-40B4-BE49-F238E27FC236}">
                <a16:creationId xmlns:a16="http://schemas.microsoft.com/office/drawing/2014/main" id="{735DEB29-73B6-C743-97BA-A42F2DE6DB6E}"/>
              </a:ext>
            </a:extLst>
          </p:cNvPr>
          <p:cNvSpPr txBox="1"/>
          <p:nvPr/>
        </p:nvSpPr>
        <p:spPr>
          <a:xfrm>
            <a:off x="601887" y="4147788"/>
            <a:ext cx="9913713" cy="1938992"/>
          </a:xfrm>
          <a:prstGeom prst="rect">
            <a:avLst/>
          </a:prstGeom>
          <a:noFill/>
        </p:spPr>
        <p:txBody>
          <a:bodyPr wrap="square" rtlCol="0">
            <a:spAutoFit/>
          </a:bodyPr>
          <a:lstStyle/>
          <a:p>
            <a:r>
              <a:rPr lang="en-US" sz="2400" b="1" dirty="0">
                <a:solidFill>
                  <a:schemeClr val="bg1"/>
                </a:solidFill>
              </a:rPr>
              <a:t>Region Proposals:</a:t>
            </a:r>
          </a:p>
          <a:p>
            <a:pPr marL="285750" indent="-285750">
              <a:buFont typeface="Arial" panose="020B0604020202020204" pitchFamily="34" charset="0"/>
              <a:buChar char="•"/>
            </a:pPr>
            <a:r>
              <a:rPr lang="en-US" sz="2400" dirty="0">
                <a:solidFill>
                  <a:schemeClr val="bg1"/>
                </a:solidFill>
              </a:rPr>
              <a:t>Faster R-CNN contribution</a:t>
            </a:r>
          </a:p>
          <a:p>
            <a:pPr marL="285750" indent="-285750">
              <a:buFont typeface="Arial" panose="020B0604020202020204" pitchFamily="34" charset="0"/>
              <a:buChar char="•"/>
            </a:pPr>
            <a:r>
              <a:rPr lang="en-US" sz="2400" dirty="0">
                <a:solidFill>
                  <a:schemeClr val="bg1"/>
                </a:solidFill>
              </a:rPr>
              <a:t>Defines possible bounding boxes</a:t>
            </a:r>
          </a:p>
          <a:p>
            <a:pPr marL="285750" indent="-285750">
              <a:buFont typeface="Arial" panose="020B0604020202020204" pitchFamily="34" charset="0"/>
              <a:buChar char="•"/>
            </a:pPr>
            <a:r>
              <a:rPr lang="en-US" sz="2400" dirty="0">
                <a:solidFill>
                  <a:schemeClr val="bg1"/>
                </a:solidFill>
              </a:rPr>
              <a:t>Regions proposed at each pyramid level </a:t>
            </a:r>
          </a:p>
          <a:p>
            <a:pPr marL="285750" indent="-285750">
              <a:buFont typeface="Arial" panose="020B0604020202020204" pitchFamily="34" charset="0"/>
              <a:buChar char="•"/>
            </a:pPr>
            <a:r>
              <a:rPr lang="en-US" sz="2400" dirty="0">
                <a:solidFill>
                  <a:schemeClr val="bg1"/>
                </a:solidFill>
              </a:rPr>
              <a:t>Various aspect ratios and sizes</a:t>
            </a:r>
          </a:p>
        </p:txBody>
      </p:sp>
      <p:sp>
        <p:nvSpPr>
          <p:cNvPr id="11" name="Rectangle 10">
            <a:extLst>
              <a:ext uri="{FF2B5EF4-FFF2-40B4-BE49-F238E27FC236}">
                <a16:creationId xmlns:a16="http://schemas.microsoft.com/office/drawing/2014/main" id="{F2EA12E0-74D5-4D4C-80A9-FBBA59FE0897}"/>
              </a:ext>
            </a:extLst>
          </p:cNvPr>
          <p:cNvSpPr/>
          <p:nvPr/>
        </p:nvSpPr>
        <p:spPr>
          <a:xfrm>
            <a:off x="8880891" y="2176601"/>
            <a:ext cx="2915176" cy="738664"/>
          </a:xfrm>
          <a:prstGeom prst="rect">
            <a:avLst/>
          </a:prstGeom>
        </p:spPr>
        <p:txBody>
          <a:bodyPr wrap="square">
            <a:spAutoFit/>
          </a:bodyPr>
          <a:lstStyle/>
          <a:p>
            <a:r>
              <a:rPr lang="en-US" sz="1400" b="1" dirty="0">
                <a:solidFill>
                  <a:schemeClr val="bg1"/>
                </a:solidFill>
              </a:rPr>
              <a:t>Fashion </a:t>
            </a:r>
            <a:r>
              <a:rPr lang="en-US" sz="1400" b="1" dirty="0" err="1">
                <a:solidFill>
                  <a:schemeClr val="bg1"/>
                </a:solidFill>
              </a:rPr>
              <a:t>DataSet</a:t>
            </a:r>
            <a:endParaRPr lang="en-US" sz="1400" b="1" dirty="0">
              <a:solidFill>
                <a:schemeClr val="bg1"/>
              </a:solidFill>
            </a:endParaRPr>
          </a:p>
          <a:p>
            <a:pPr marL="173038" indent="-173038">
              <a:buFont typeface="Arial" panose="020B0604020202020204" pitchFamily="34" charset="0"/>
              <a:buChar char="•"/>
            </a:pPr>
            <a:r>
              <a:rPr lang="en-US" sz="1400" dirty="0">
                <a:solidFill>
                  <a:schemeClr val="bg1"/>
                </a:solidFill>
              </a:rPr>
              <a:t>262k regions per image</a:t>
            </a:r>
          </a:p>
          <a:p>
            <a:pPr marL="173038" indent="-173038">
              <a:buFont typeface="Arial" panose="020B0604020202020204" pitchFamily="34" charset="0"/>
              <a:buChar char="•"/>
            </a:pPr>
            <a:r>
              <a:rPr lang="en-US" sz="1400" dirty="0">
                <a:solidFill>
                  <a:schemeClr val="bg1"/>
                </a:solidFill>
              </a:rPr>
              <a:t>5 sizes and 3 aspect ratios</a:t>
            </a:r>
          </a:p>
        </p:txBody>
      </p:sp>
      <p:cxnSp>
        <p:nvCxnSpPr>
          <p:cNvPr id="8" name="Straight Arrow Connector 7">
            <a:extLst>
              <a:ext uri="{FF2B5EF4-FFF2-40B4-BE49-F238E27FC236}">
                <a16:creationId xmlns:a16="http://schemas.microsoft.com/office/drawing/2014/main" id="{B3BB21DE-49B5-7147-9C92-7F4643427DE6}"/>
              </a:ext>
            </a:extLst>
          </p:cNvPr>
          <p:cNvCxnSpPr>
            <a:cxnSpLocks/>
          </p:cNvCxnSpPr>
          <p:nvPr/>
        </p:nvCxnSpPr>
        <p:spPr>
          <a:xfrm flipV="1">
            <a:off x="3741388" y="2893410"/>
            <a:ext cx="0" cy="1206608"/>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613550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Group 28">
            <a:extLst>
              <a:ext uri="{FF2B5EF4-FFF2-40B4-BE49-F238E27FC236}">
                <a16:creationId xmlns:a16="http://schemas.microsoft.com/office/drawing/2014/main" id="{46E5FEC8-002F-2343-A656-11A415082839}"/>
              </a:ext>
            </a:extLst>
          </p:cNvPr>
          <p:cNvGrpSpPr/>
          <p:nvPr/>
        </p:nvGrpSpPr>
        <p:grpSpPr>
          <a:xfrm>
            <a:off x="568857" y="1161491"/>
            <a:ext cx="8207401" cy="2829791"/>
            <a:chOff x="601887" y="1490060"/>
            <a:chExt cx="10755683" cy="3708400"/>
          </a:xfrm>
        </p:grpSpPr>
        <p:pic>
          <p:nvPicPr>
            <p:cNvPr id="30" name="Picture 29">
              <a:extLst>
                <a:ext uri="{FF2B5EF4-FFF2-40B4-BE49-F238E27FC236}">
                  <a16:creationId xmlns:a16="http://schemas.microsoft.com/office/drawing/2014/main" id="{235B9B80-EA8C-7340-A0F1-6D424EB55777}"/>
                </a:ext>
              </a:extLst>
            </p:cNvPr>
            <p:cNvPicPr>
              <a:picLocks noChangeAspect="1"/>
            </p:cNvPicPr>
            <p:nvPr/>
          </p:nvPicPr>
          <p:blipFill>
            <a:blip r:embed="rId2"/>
            <a:stretch>
              <a:fillRect/>
            </a:stretch>
          </p:blipFill>
          <p:spPr>
            <a:xfrm>
              <a:off x="601887" y="1490060"/>
              <a:ext cx="10731500" cy="3708400"/>
            </a:xfrm>
            <a:prstGeom prst="rect">
              <a:avLst/>
            </a:prstGeom>
            <a:noFill/>
          </p:spPr>
        </p:pic>
        <p:sp>
          <p:nvSpPr>
            <p:cNvPr id="31" name="TextBox 30">
              <a:extLst>
                <a:ext uri="{FF2B5EF4-FFF2-40B4-BE49-F238E27FC236}">
                  <a16:creationId xmlns:a16="http://schemas.microsoft.com/office/drawing/2014/main" id="{1EEA1C74-3BBB-794C-A6D9-3967D9C9AAC1}"/>
                </a:ext>
              </a:extLst>
            </p:cNvPr>
            <p:cNvSpPr txBox="1"/>
            <p:nvPr/>
          </p:nvSpPr>
          <p:spPr>
            <a:xfrm>
              <a:off x="790832" y="1585788"/>
              <a:ext cx="1527639" cy="363003"/>
            </a:xfrm>
            <a:prstGeom prst="rect">
              <a:avLst/>
            </a:prstGeom>
            <a:noFill/>
          </p:spPr>
          <p:txBody>
            <a:bodyPr wrap="none" rtlCol="0">
              <a:spAutoFit/>
            </a:bodyPr>
            <a:lstStyle/>
            <a:p>
              <a:r>
                <a:rPr lang="en-US" sz="1200" b="1" dirty="0">
                  <a:solidFill>
                    <a:schemeClr val="bg1"/>
                  </a:solidFill>
                </a:rPr>
                <a:t>Faster R-CNN</a:t>
              </a:r>
            </a:p>
          </p:txBody>
        </p:sp>
        <p:sp>
          <p:nvSpPr>
            <p:cNvPr id="32" name="TextBox 31">
              <a:extLst>
                <a:ext uri="{FF2B5EF4-FFF2-40B4-BE49-F238E27FC236}">
                  <a16:creationId xmlns:a16="http://schemas.microsoft.com/office/drawing/2014/main" id="{5A0B3B5F-9DE9-C44F-93A6-8EDDFA39DFBF}"/>
                </a:ext>
              </a:extLst>
            </p:cNvPr>
            <p:cNvSpPr txBox="1"/>
            <p:nvPr/>
          </p:nvSpPr>
          <p:spPr>
            <a:xfrm>
              <a:off x="9651575" y="4935442"/>
              <a:ext cx="1233119" cy="242002"/>
            </a:xfrm>
            <a:prstGeom prst="rect">
              <a:avLst/>
            </a:prstGeom>
            <a:solidFill>
              <a:schemeClr val="tx1"/>
            </a:solidFill>
          </p:spPr>
          <p:txBody>
            <a:bodyPr wrap="none" lIns="0" tIns="0" rIns="0" bIns="0" rtlCol="0">
              <a:spAutoFit/>
            </a:bodyPr>
            <a:lstStyle/>
            <a:p>
              <a:r>
                <a:rPr lang="en-US" sz="1200" b="1" dirty="0">
                  <a:solidFill>
                    <a:schemeClr val="bg1"/>
                  </a:solidFill>
                </a:rPr>
                <a:t>Mask R-CNN</a:t>
              </a:r>
            </a:p>
          </p:txBody>
        </p:sp>
        <p:sp>
          <p:nvSpPr>
            <p:cNvPr id="33" name="TextBox 32">
              <a:extLst>
                <a:ext uri="{FF2B5EF4-FFF2-40B4-BE49-F238E27FC236}">
                  <a16:creationId xmlns:a16="http://schemas.microsoft.com/office/drawing/2014/main" id="{FDE3D8FA-1472-C940-83F4-4A73B9AE8857}"/>
                </a:ext>
              </a:extLst>
            </p:cNvPr>
            <p:cNvSpPr txBox="1"/>
            <p:nvPr/>
          </p:nvSpPr>
          <p:spPr>
            <a:xfrm>
              <a:off x="9468610" y="2223100"/>
              <a:ext cx="1888960" cy="282336"/>
            </a:xfrm>
            <a:prstGeom prst="rect">
              <a:avLst/>
            </a:prstGeom>
            <a:noFill/>
          </p:spPr>
          <p:txBody>
            <a:bodyPr wrap="none" rtlCol="0">
              <a:spAutoFit/>
            </a:bodyPr>
            <a:lstStyle/>
            <a:p>
              <a:r>
                <a:rPr lang="en-US" sz="800" dirty="0">
                  <a:solidFill>
                    <a:schemeClr val="tx2">
                      <a:lumMod val="25000"/>
                    </a:schemeClr>
                  </a:solidFill>
                </a:rPr>
                <a:t>Object Detection Branch</a:t>
              </a:r>
            </a:p>
          </p:txBody>
        </p:sp>
        <p:sp>
          <p:nvSpPr>
            <p:cNvPr id="34" name="TextBox 33">
              <a:extLst>
                <a:ext uri="{FF2B5EF4-FFF2-40B4-BE49-F238E27FC236}">
                  <a16:creationId xmlns:a16="http://schemas.microsoft.com/office/drawing/2014/main" id="{41E67D07-5506-5944-B9B0-A084DE9381D6}"/>
                </a:ext>
              </a:extLst>
            </p:cNvPr>
            <p:cNvSpPr txBox="1"/>
            <p:nvPr/>
          </p:nvSpPr>
          <p:spPr>
            <a:xfrm>
              <a:off x="9611735" y="3730081"/>
              <a:ext cx="1664185" cy="282336"/>
            </a:xfrm>
            <a:prstGeom prst="rect">
              <a:avLst/>
            </a:prstGeom>
            <a:noFill/>
          </p:spPr>
          <p:txBody>
            <a:bodyPr wrap="none" rtlCol="0">
              <a:spAutoFit/>
            </a:bodyPr>
            <a:lstStyle/>
            <a:p>
              <a:r>
                <a:rPr lang="en-US" sz="800" dirty="0">
                  <a:solidFill>
                    <a:schemeClr val="tx2">
                      <a:lumMod val="25000"/>
                    </a:schemeClr>
                  </a:solidFill>
                </a:rPr>
                <a:t>Segmentation Branch</a:t>
              </a:r>
            </a:p>
          </p:txBody>
        </p:sp>
        <p:sp>
          <p:nvSpPr>
            <p:cNvPr id="35" name="Rectangle 34">
              <a:extLst>
                <a:ext uri="{FF2B5EF4-FFF2-40B4-BE49-F238E27FC236}">
                  <a16:creationId xmlns:a16="http://schemas.microsoft.com/office/drawing/2014/main" id="{F38C8EDE-55C5-4E41-B944-7ED67AFFF240}"/>
                </a:ext>
              </a:extLst>
            </p:cNvPr>
            <p:cNvSpPr/>
            <p:nvPr/>
          </p:nvSpPr>
          <p:spPr>
            <a:xfrm>
              <a:off x="9413501" y="2477016"/>
              <a:ext cx="1839951" cy="1209968"/>
            </a:xfrm>
            <a:prstGeom prst="rect">
              <a:avLst/>
            </a:prstGeom>
            <a:noFill/>
            <a:ln>
              <a:solidFill>
                <a:schemeClr val="bg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35">
              <a:extLst>
                <a:ext uri="{FF2B5EF4-FFF2-40B4-BE49-F238E27FC236}">
                  <a16:creationId xmlns:a16="http://schemas.microsoft.com/office/drawing/2014/main" id="{D4EDF4AA-3DCD-7146-B3E4-309EE4519093}"/>
                </a:ext>
              </a:extLst>
            </p:cNvPr>
            <p:cNvSpPr/>
            <p:nvPr/>
          </p:nvSpPr>
          <p:spPr>
            <a:xfrm>
              <a:off x="7969718" y="2242686"/>
              <a:ext cx="3378467" cy="2954956"/>
            </a:xfrm>
            <a:custGeom>
              <a:avLst/>
              <a:gdLst>
                <a:gd name="connsiteX0" fmla="*/ 3359217 w 3378467"/>
                <a:gd name="connsiteY0" fmla="*/ 2945331 h 2954956"/>
                <a:gd name="connsiteX1" fmla="*/ 0 w 3378467"/>
                <a:gd name="connsiteY1" fmla="*/ 2945331 h 2954956"/>
                <a:gd name="connsiteX2" fmla="*/ 0 w 3378467"/>
                <a:gd name="connsiteY2" fmla="*/ 0 h 2954956"/>
                <a:gd name="connsiteX3" fmla="*/ 1395663 w 3378467"/>
                <a:gd name="connsiteY3" fmla="*/ 0 h 2954956"/>
                <a:gd name="connsiteX4" fmla="*/ 1395663 w 3378467"/>
                <a:gd name="connsiteY4" fmla="*/ 1530417 h 2954956"/>
                <a:gd name="connsiteX5" fmla="*/ 1607419 w 3378467"/>
                <a:gd name="connsiteY5" fmla="*/ 1530417 h 2954956"/>
                <a:gd name="connsiteX6" fmla="*/ 3378467 w 3378467"/>
                <a:gd name="connsiteY6" fmla="*/ 1530417 h 2954956"/>
                <a:gd name="connsiteX7" fmla="*/ 3378467 w 3378467"/>
                <a:gd name="connsiteY7" fmla="*/ 2954956 h 2954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78467" h="2954956">
                  <a:moveTo>
                    <a:pt x="3359217" y="2945331"/>
                  </a:moveTo>
                  <a:lnTo>
                    <a:pt x="0" y="2945331"/>
                  </a:lnTo>
                  <a:lnTo>
                    <a:pt x="0" y="0"/>
                  </a:lnTo>
                  <a:lnTo>
                    <a:pt x="1395663" y="0"/>
                  </a:lnTo>
                  <a:lnTo>
                    <a:pt x="1395663" y="1530417"/>
                  </a:lnTo>
                  <a:lnTo>
                    <a:pt x="1607419" y="1530417"/>
                  </a:lnTo>
                  <a:lnTo>
                    <a:pt x="3378467" y="1530417"/>
                  </a:lnTo>
                  <a:lnTo>
                    <a:pt x="3378467" y="2954956"/>
                  </a:lnTo>
                </a:path>
              </a:pathLst>
            </a:cu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Freeform 36">
              <a:extLst>
                <a:ext uri="{FF2B5EF4-FFF2-40B4-BE49-F238E27FC236}">
                  <a16:creationId xmlns:a16="http://schemas.microsoft.com/office/drawing/2014/main" id="{A6D5500B-6C5F-9541-9808-DCAFEFA5AB8C}"/>
                </a:ext>
              </a:extLst>
            </p:cNvPr>
            <p:cNvSpPr/>
            <p:nvPr/>
          </p:nvSpPr>
          <p:spPr>
            <a:xfrm>
              <a:off x="606392" y="1491916"/>
              <a:ext cx="10732168" cy="3705726"/>
            </a:xfrm>
            <a:custGeom>
              <a:avLst/>
              <a:gdLst>
                <a:gd name="connsiteX0" fmla="*/ 0 w 10732168"/>
                <a:gd name="connsiteY0" fmla="*/ 0 h 3705726"/>
                <a:gd name="connsiteX1" fmla="*/ 10732168 w 10732168"/>
                <a:gd name="connsiteY1" fmla="*/ 0 h 3705726"/>
                <a:gd name="connsiteX2" fmla="*/ 10732168 w 10732168"/>
                <a:gd name="connsiteY2" fmla="*/ 2261937 h 3705726"/>
                <a:gd name="connsiteX3" fmla="*/ 8807115 w 10732168"/>
                <a:gd name="connsiteY3" fmla="*/ 2261937 h 3705726"/>
                <a:gd name="connsiteX4" fmla="*/ 8807115 w 10732168"/>
                <a:gd name="connsiteY4" fmla="*/ 702644 h 3705726"/>
                <a:gd name="connsiteX5" fmla="*/ 7324825 w 10732168"/>
                <a:gd name="connsiteY5" fmla="*/ 702644 h 3705726"/>
                <a:gd name="connsiteX6" fmla="*/ 7324825 w 10732168"/>
                <a:gd name="connsiteY6" fmla="*/ 3705726 h 3705726"/>
                <a:gd name="connsiteX7" fmla="*/ 9625 w 10732168"/>
                <a:gd name="connsiteY7" fmla="*/ 3705726 h 3705726"/>
                <a:gd name="connsiteX8" fmla="*/ 0 w 10732168"/>
                <a:gd name="connsiteY8" fmla="*/ 0 h 3705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32168" h="3705726">
                  <a:moveTo>
                    <a:pt x="0" y="0"/>
                  </a:moveTo>
                  <a:lnTo>
                    <a:pt x="10732168" y="0"/>
                  </a:lnTo>
                  <a:lnTo>
                    <a:pt x="10732168" y="2261937"/>
                  </a:lnTo>
                  <a:lnTo>
                    <a:pt x="8807115" y="2261937"/>
                  </a:lnTo>
                  <a:lnTo>
                    <a:pt x="8807115" y="702644"/>
                  </a:lnTo>
                  <a:lnTo>
                    <a:pt x="7324825" y="702644"/>
                  </a:lnTo>
                  <a:lnTo>
                    <a:pt x="7324825" y="3705726"/>
                  </a:lnTo>
                  <a:lnTo>
                    <a:pt x="9625" y="3705726"/>
                  </a:lnTo>
                  <a:cubicBezTo>
                    <a:pt x="6417" y="2470484"/>
                    <a:pt x="3208" y="1235242"/>
                    <a:pt x="0" y="0"/>
                  </a:cubicBezTo>
                  <a:close/>
                </a:path>
              </a:pathLst>
            </a:cu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extBox 1">
            <a:extLst>
              <a:ext uri="{FF2B5EF4-FFF2-40B4-BE49-F238E27FC236}">
                <a16:creationId xmlns:a16="http://schemas.microsoft.com/office/drawing/2014/main" id="{284F0CC7-6F81-7F4F-B004-206F6895E467}"/>
              </a:ext>
            </a:extLst>
          </p:cNvPr>
          <p:cNvSpPr txBox="1"/>
          <p:nvPr/>
        </p:nvSpPr>
        <p:spPr>
          <a:xfrm>
            <a:off x="601887" y="539348"/>
            <a:ext cx="5726248" cy="523220"/>
          </a:xfrm>
          <a:prstGeom prst="rect">
            <a:avLst/>
          </a:prstGeom>
          <a:noFill/>
        </p:spPr>
        <p:txBody>
          <a:bodyPr wrap="none" rtlCol="0">
            <a:spAutoFit/>
          </a:bodyPr>
          <a:lstStyle/>
          <a:p>
            <a:r>
              <a:rPr lang="en-US" sz="2800" b="1" dirty="0">
                <a:solidFill>
                  <a:schemeClr val="bg2"/>
                </a:solidFill>
              </a:rPr>
              <a:t>Mask R-CNN – Region Proposals</a:t>
            </a:r>
          </a:p>
        </p:txBody>
      </p:sp>
      <p:sp>
        <p:nvSpPr>
          <p:cNvPr id="11" name="TextBox 10">
            <a:extLst>
              <a:ext uri="{FF2B5EF4-FFF2-40B4-BE49-F238E27FC236}">
                <a16:creationId xmlns:a16="http://schemas.microsoft.com/office/drawing/2014/main" id="{4E04F630-CB08-A248-B0E7-B16F52699160}"/>
              </a:ext>
            </a:extLst>
          </p:cNvPr>
          <p:cNvSpPr txBox="1"/>
          <p:nvPr/>
        </p:nvSpPr>
        <p:spPr>
          <a:xfrm>
            <a:off x="3004684" y="4920396"/>
            <a:ext cx="4874882" cy="400110"/>
          </a:xfrm>
          <a:prstGeom prst="rect">
            <a:avLst/>
          </a:prstGeom>
          <a:noFill/>
        </p:spPr>
        <p:txBody>
          <a:bodyPr wrap="square" rtlCol="0">
            <a:spAutoFit/>
          </a:bodyPr>
          <a:lstStyle/>
          <a:p>
            <a:r>
              <a:rPr lang="en-US" sz="2000" dirty="0">
                <a:solidFill>
                  <a:schemeClr val="bg1"/>
                </a:solidFill>
              </a:rPr>
              <a:t>Each proposed region is scored</a:t>
            </a:r>
          </a:p>
        </p:txBody>
      </p:sp>
      <p:pic>
        <p:nvPicPr>
          <p:cNvPr id="7" name="Picture 6">
            <a:extLst>
              <a:ext uri="{FF2B5EF4-FFF2-40B4-BE49-F238E27FC236}">
                <a16:creationId xmlns:a16="http://schemas.microsoft.com/office/drawing/2014/main" id="{A38C3E1B-27DB-5E4B-934C-2EF5042E341F}"/>
              </a:ext>
            </a:extLst>
          </p:cNvPr>
          <p:cNvPicPr>
            <a:picLocks noChangeAspect="1"/>
          </p:cNvPicPr>
          <p:nvPr/>
        </p:nvPicPr>
        <p:blipFill>
          <a:blip r:embed="rId3"/>
          <a:stretch>
            <a:fillRect/>
          </a:stretch>
        </p:blipFill>
        <p:spPr>
          <a:xfrm>
            <a:off x="9265228" y="1365744"/>
            <a:ext cx="2036245" cy="2313646"/>
          </a:xfrm>
          <a:prstGeom prst="rect">
            <a:avLst/>
          </a:prstGeom>
        </p:spPr>
      </p:pic>
      <p:pic>
        <p:nvPicPr>
          <p:cNvPr id="9" name="Picture 8">
            <a:extLst>
              <a:ext uri="{FF2B5EF4-FFF2-40B4-BE49-F238E27FC236}">
                <a16:creationId xmlns:a16="http://schemas.microsoft.com/office/drawing/2014/main" id="{EC18710D-84C6-E64B-A082-7ED7662D6031}"/>
              </a:ext>
            </a:extLst>
          </p:cNvPr>
          <p:cNvPicPr>
            <a:picLocks noChangeAspect="1"/>
          </p:cNvPicPr>
          <p:nvPr/>
        </p:nvPicPr>
        <p:blipFill>
          <a:blip r:embed="rId4"/>
          <a:stretch>
            <a:fillRect/>
          </a:stretch>
        </p:blipFill>
        <p:spPr>
          <a:xfrm>
            <a:off x="9265228" y="4109220"/>
            <a:ext cx="2037366" cy="2314920"/>
          </a:xfrm>
          <a:prstGeom prst="rect">
            <a:avLst/>
          </a:prstGeom>
        </p:spPr>
      </p:pic>
      <p:sp>
        <p:nvSpPr>
          <p:cNvPr id="10" name="TextBox 9">
            <a:extLst>
              <a:ext uri="{FF2B5EF4-FFF2-40B4-BE49-F238E27FC236}">
                <a16:creationId xmlns:a16="http://schemas.microsoft.com/office/drawing/2014/main" id="{8B01AF2D-BC59-914E-8122-9799012173ED}"/>
              </a:ext>
            </a:extLst>
          </p:cNvPr>
          <p:cNvSpPr txBox="1"/>
          <p:nvPr/>
        </p:nvSpPr>
        <p:spPr>
          <a:xfrm>
            <a:off x="9192077" y="1022886"/>
            <a:ext cx="1800493" cy="369332"/>
          </a:xfrm>
          <a:prstGeom prst="rect">
            <a:avLst/>
          </a:prstGeom>
          <a:noFill/>
        </p:spPr>
        <p:txBody>
          <a:bodyPr wrap="none" rtlCol="0">
            <a:spAutoFit/>
          </a:bodyPr>
          <a:lstStyle/>
          <a:p>
            <a:r>
              <a:rPr lang="en-US" dirty="0">
                <a:solidFill>
                  <a:schemeClr val="bg1"/>
                </a:solidFill>
              </a:rPr>
              <a:t>Positive Scores</a:t>
            </a:r>
          </a:p>
        </p:txBody>
      </p:sp>
      <p:sp>
        <p:nvSpPr>
          <p:cNvPr id="15" name="TextBox 14">
            <a:extLst>
              <a:ext uri="{FF2B5EF4-FFF2-40B4-BE49-F238E27FC236}">
                <a16:creationId xmlns:a16="http://schemas.microsoft.com/office/drawing/2014/main" id="{8366CB2D-9E7A-C045-BD4A-9439C7A7741A}"/>
              </a:ext>
            </a:extLst>
          </p:cNvPr>
          <p:cNvSpPr txBox="1"/>
          <p:nvPr/>
        </p:nvSpPr>
        <p:spPr>
          <a:xfrm>
            <a:off x="9192076" y="3797900"/>
            <a:ext cx="2012089" cy="369332"/>
          </a:xfrm>
          <a:prstGeom prst="rect">
            <a:avLst/>
          </a:prstGeom>
          <a:noFill/>
        </p:spPr>
        <p:txBody>
          <a:bodyPr wrap="none" rtlCol="0">
            <a:spAutoFit/>
          </a:bodyPr>
          <a:lstStyle/>
          <a:p>
            <a:r>
              <a:rPr lang="en-US" dirty="0">
                <a:solidFill>
                  <a:schemeClr val="bg1"/>
                </a:solidFill>
              </a:rPr>
              <a:t>Negative Scores</a:t>
            </a:r>
          </a:p>
        </p:txBody>
      </p:sp>
      <p:sp>
        <p:nvSpPr>
          <p:cNvPr id="13" name="TextBox 12">
            <a:extLst>
              <a:ext uri="{FF2B5EF4-FFF2-40B4-BE49-F238E27FC236}">
                <a16:creationId xmlns:a16="http://schemas.microsoft.com/office/drawing/2014/main" id="{5C9FA950-5213-9645-84BF-55BC23173600}"/>
              </a:ext>
            </a:extLst>
          </p:cNvPr>
          <p:cNvSpPr txBox="1"/>
          <p:nvPr/>
        </p:nvSpPr>
        <p:spPr>
          <a:xfrm>
            <a:off x="6976893" y="4097244"/>
            <a:ext cx="2027188" cy="646331"/>
          </a:xfrm>
          <a:prstGeom prst="rect">
            <a:avLst/>
          </a:prstGeom>
          <a:noFill/>
        </p:spPr>
        <p:txBody>
          <a:bodyPr wrap="square" rtlCol="0">
            <a:spAutoFit/>
          </a:bodyPr>
          <a:lstStyle/>
          <a:p>
            <a:r>
              <a:rPr lang="en-US" i="1" dirty="0">
                <a:solidFill>
                  <a:schemeClr val="bg1"/>
                </a:solidFill>
              </a:rPr>
              <a:t>Here, we see 52 positive regions.</a:t>
            </a:r>
          </a:p>
        </p:txBody>
      </p:sp>
      <p:cxnSp>
        <p:nvCxnSpPr>
          <p:cNvPr id="17" name="Straight Arrow Connector 16">
            <a:extLst>
              <a:ext uri="{FF2B5EF4-FFF2-40B4-BE49-F238E27FC236}">
                <a16:creationId xmlns:a16="http://schemas.microsoft.com/office/drawing/2014/main" id="{6761C616-9840-D744-8F64-23D62A00EFEB}"/>
              </a:ext>
            </a:extLst>
          </p:cNvPr>
          <p:cNvCxnSpPr>
            <a:cxnSpLocks/>
          </p:cNvCxnSpPr>
          <p:nvPr/>
        </p:nvCxnSpPr>
        <p:spPr>
          <a:xfrm flipV="1">
            <a:off x="8841818" y="3595786"/>
            <a:ext cx="316669" cy="46296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B3BB21DE-49B5-7147-9C92-7F4643427DE6}"/>
              </a:ext>
            </a:extLst>
          </p:cNvPr>
          <p:cNvCxnSpPr>
            <a:cxnSpLocks/>
          </p:cNvCxnSpPr>
          <p:nvPr/>
        </p:nvCxnSpPr>
        <p:spPr>
          <a:xfrm flipV="1">
            <a:off x="5448595" y="3286600"/>
            <a:ext cx="0" cy="1544296"/>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4324549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docProps/app.xml><?xml version="1.0" encoding="utf-8"?>
<Properties xmlns="http://schemas.openxmlformats.org/officeDocument/2006/extended-properties" xmlns:vt="http://schemas.openxmlformats.org/officeDocument/2006/docPropsVTypes">
  <Template/>
  <TotalTime>8728</TotalTime>
  <Words>1248</Words>
  <Application>Microsoft Macintosh PowerPoint</Application>
  <PresentationFormat>Widescreen</PresentationFormat>
  <Paragraphs>243</Paragraphs>
  <Slides>24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Arial</vt:lpstr>
      <vt:lpstr>Century Gothic</vt:lpstr>
      <vt:lpstr>DejaVu Sans</vt:lpstr>
      <vt:lpstr>Symbol</vt:lpstr>
      <vt:lpstr>Mesh</vt:lpstr>
      <vt:lpstr>Fashion segmentation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Fashion recommender</dc:title>
  <dc:creator>mcdomx McDonald</dc:creator>
  <cp:lastModifiedBy>mcdomx McDonald</cp:lastModifiedBy>
  <cp:revision>117</cp:revision>
  <dcterms:created xsi:type="dcterms:W3CDTF">2019-11-16T12:40:54Z</dcterms:created>
  <dcterms:modified xsi:type="dcterms:W3CDTF">2019-12-18T15:27:52Z</dcterms:modified>
</cp:coreProperties>
</file>

<file path=docProps/thumbnail.jpeg>
</file>